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5143500" cx="9144000"/>
  <p:notesSz cx="6858000" cy="9144000"/>
  <p:embeddedFontLst>
    <p:embeddedFont>
      <p:font typeface="Lexend Deca"/>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7E41F60-DD4B-4B9C-AAC7-A95E12B81689}">
  <a:tblStyle styleId="{A7E41F60-DD4B-4B9C-AAC7-A95E12B8168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8E49D90-2D87-40D1-8494-08B0DDDCB194}"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16" Type="http://schemas.openxmlformats.org/officeDocument/2006/relationships/slide" Target="slides/slide9.xml"/><Relationship Id="rId38" Type="http://schemas.openxmlformats.org/officeDocument/2006/relationships/font" Target="fonts/LexendDeca-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60251d4d7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60251d4d7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0251d4d7e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0251d4d7e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Mylo, Angelina and Suzi are the main characters in all the Launch stories.  These three characters age with our students and provide background knowledge, and a fun way to begin the modules. They even come to the middle school with the students.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60251d4d7e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60251d4d7e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60251d4d7e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60251d4d7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want to add a layer of accountability, you can require each group to keep a design process log.  Everyday before the class is over, the group must reflect on what they did that day and </a:t>
            </a:r>
            <a:r>
              <a:rPr lang="en"/>
              <a:t>which</a:t>
            </a:r>
            <a:r>
              <a:rPr lang="en"/>
              <a:t> step of the design process they worked on.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63160aa95c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63160aa95c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16161E"/>
              </a:solidFill>
              <a:highlight>
                <a:srgbClr val="FFFFFF"/>
              </a:highlight>
              <a:latin typeface="Lexend Deca"/>
              <a:ea typeface="Lexend Deca"/>
              <a:cs typeface="Lexend Deca"/>
              <a:sym typeface="Lexend Deca"/>
            </a:endParaRPr>
          </a:p>
          <a:p>
            <a:pPr indent="0" lvl="0" marL="0" rtl="0" algn="l">
              <a:lnSpc>
                <a:spcPct val="130000"/>
              </a:lnSpc>
              <a:spcBef>
                <a:spcPts val="900"/>
              </a:spcBef>
              <a:spcAft>
                <a:spcPts val="0"/>
              </a:spcAft>
              <a:buNone/>
            </a:pPr>
            <a:r>
              <a:t/>
            </a:r>
            <a:endParaRPr sz="1200">
              <a:solidFill>
                <a:srgbClr val="16161E"/>
              </a:solidFill>
              <a:highlight>
                <a:srgbClr val="FFFFFF"/>
              </a:highlight>
              <a:latin typeface="Lexend Deca"/>
              <a:ea typeface="Lexend Deca"/>
              <a:cs typeface="Lexend Deca"/>
              <a:sym typeface="Lexend Deca"/>
            </a:endParaRPr>
          </a:p>
          <a:p>
            <a:pPr indent="0" lvl="0" marL="0" rtl="0" algn="l">
              <a:lnSpc>
                <a:spcPct val="130000"/>
              </a:lnSpc>
              <a:spcBef>
                <a:spcPts val="900"/>
              </a:spcBef>
              <a:spcAft>
                <a:spcPts val="0"/>
              </a:spcAft>
              <a:buNone/>
            </a:pPr>
            <a:r>
              <a:t/>
            </a:r>
            <a:endParaRPr sz="1200">
              <a:solidFill>
                <a:srgbClr val="16161E"/>
              </a:solidFill>
              <a:highlight>
                <a:srgbClr val="FFFFFF"/>
              </a:highlight>
              <a:latin typeface="Lexend Deca"/>
              <a:ea typeface="Lexend Deca"/>
              <a:cs typeface="Lexend Deca"/>
              <a:sym typeface="Lexend Deca"/>
            </a:endParaRPr>
          </a:p>
          <a:p>
            <a:pPr indent="0" lvl="0" marL="0" rtl="0" algn="l">
              <a:spcBef>
                <a:spcPts val="9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63160aa95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63160aa95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63160aa95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63160aa95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63160aa95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63160aa95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63160aa95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63160aa95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63160aa95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63160aa95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Gantt charts are used to keep the students and teachers accountable for their time management when working on an activity, project or </a:t>
            </a:r>
            <a:r>
              <a:rPr lang="en"/>
              <a:t>problem</a:t>
            </a:r>
            <a:r>
              <a:rPr lang="en"/>
              <a:t>. High school students using PLTW curriculum use these, therefore, if the students are observing them at an early age, they will be familiar and able to create their own when they get to HS.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63160aa95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63160aa95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design brief is critical in planning.  It helps to define the problem, identify the client and list in a checklist form the criteria and constraints.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63160aa95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63160aa95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63160aa95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63160aa95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63160aa95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63160aa95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63160aa95c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63160aa95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63160aa95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63160aa95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63160aa95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63160aa95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63160aa95c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63160aa95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the final team sketch, I make sure that all the students in the team and I sign off on the final design.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63160aa95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63160aa95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63160aa95c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63160aa95c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60251d4d7e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60251d4d7e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0251d4d7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0251d4d7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many of us, our students just hear the problem and want to start building their design.  They are skipping many of the most important steps of the engineering design process, which I </a:t>
            </a:r>
            <a:r>
              <a:rPr lang="en"/>
              <a:t>believe</a:t>
            </a:r>
            <a:r>
              <a:rPr lang="en"/>
              <a:t> are planning and reflection portion.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63ece3c1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63ece3c1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63160aa95c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63160aa95c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63160aa95c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63160aa95c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63160aa95c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63160aa95c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work separately when doing their sketches so that they record their ideas and are not influenced by their teammates. (Notebooks or digitally) This way when they come to the decision matrix, they have their own idea that they can share and everyone has a voice.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63160aa95c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3160aa95c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simple checklist for the criteria and constraints to make sure they are met and followed through out the project.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63160aa95c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3160aa95c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63160aa95c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63160aa95c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Found on PLTW Community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1600"/>
              </a:spcBef>
              <a:spcAft>
                <a:spcPts val="0"/>
              </a:spcAft>
              <a:buClr>
                <a:schemeClr val="lt2"/>
              </a:buClr>
              <a:buSzPts val="1400"/>
              <a:buChar char="○"/>
              <a:defRPr>
                <a:solidFill>
                  <a:schemeClr val="lt2"/>
                </a:solidFill>
              </a:defRPr>
            </a:lvl2pPr>
            <a:lvl3pPr indent="-317500" lvl="2" marL="1371600" rtl="0">
              <a:lnSpc>
                <a:spcPct val="115000"/>
              </a:lnSpc>
              <a:spcBef>
                <a:spcPts val="1600"/>
              </a:spcBef>
              <a:spcAft>
                <a:spcPts val="0"/>
              </a:spcAft>
              <a:buClr>
                <a:schemeClr val="lt2"/>
              </a:buClr>
              <a:buSzPts val="1400"/>
              <a:buChar char="■"/>
              <a:defRPr>
                <a:solidFill>
                  <a:schemeClr val="lt2"/>
                </a:solidFill>
              </a:defRPr>
            </a:lvl3pPr>
            <a:lvl4pPr indent="-317500" lvl="3" marL="1828800" rtl="0">
              <a:lnSpc>
                <a:spcPct val="115000"/>
              </a:lnSpc>
              <a:spcBef>
                <a:spcPts val="1600"/>
              </a:spcBef>
              <a:spcAft>
                <a:spcPts val="0"/>
              </a:spcAft>
              <a:buClr>
                <a:schemeClr val="lt2"/>
              </a:buClr>
              <a:buSzPts val="1400"/>
              <a:buChar char="●"/>
              <a:defRPr>
                <a:solidFill>
                  <a:schemeClr val="lt2"/>
                </a:solidFill>
              </a:defRPr>
            </a:lvl4pPr>
            <a:lvl5pPr indent="-317500" lvl="4" marL="2286000" rtl="0">
              <a:lnSpc>
                <a:spcPct val="115000"/>
              </a:lnSpc>
              <a:spcBef>
                <a:spcPts val="1600"/>
              </a:spcBef>
              <a:spcAft>
                <a:spcPts val="0"/>
              </a:spcAft>
              <a:buClr>
                <a:schemeClr val="lt2"/>
              </a:buClr>
              <a:buSzPts val="1400"/>
              <a:buChar char="○"/>
              <a:defRPr>
                <a:solidFill>
                  <a:schemeClr val="lt2"/>
                </a:solidFill>
              </a:defRPr>
            </a:lvl5pPr>
            <a:lvl6pPr indent="-317500" lvl="5" marL="2743200" rtl="0">
              <a:lnSpc>
                <a:spcPct val="115000"/>
              </a:lnSpc>
              <a:spcBef>
                <a:spcPts val="1600"/>
              </a:spcBef>
              <a:spcAft>
                <a:spcPts val="0"/>
              </a:spcAft>
              <a:buClr>
                <a:schemeClr val="lt2"/>
              </a:buClr>
              <a:buSzPts val="1400"/>
              <a:buChar char="■"/>
              <a:defRPr>
                <a:solidFill>
                  <a:schemeClr val="lt2"/>
                </a:solidFill>
              </a:defRPr>
            </a:lvl6pPr>
            <a:lvl7pPr indent="-317500" lvl="6" marL="3200400" rtl="0">
              <a:lnSpc>
                <a:spcPct val="115000"/>
              </a:lnSpc>
              <a:spcBef>
                <a:spcPts val="1600"/>
              </a:spcBef>
              <a:spcAft>
                <a:spcPts val="0"/>
              </a:spcAft>
              <a:buClr>
                <a:schemeClr val="lt2"/>
              </a:buClr>
              <a:buSzPts val="1400"/>
              <a:buChar char="●"/>
              <a:defRPr>
                <a:solidFill>
                  <a:schemeClr val="lt2"/>
                </a:solidFill>
              </a:defRPr>
            </a:lvl7pPr>
            <a:lvl8pPr indent="-317500" lvl="7" marL="3657600" rtl="0">
              <a:lnSpc>
                <a:spcPct val="115000"/>
              </a:lnSpc>
              <a:spcBef>
                <a:spcPts val="1600"/>
              </a:spcBef>
              <a:spcAft>
                <a:spcPts val="0"/>
              </a:spcAft>
              <a:buClr>
                <a:schemeClr val="lt2"/>
              </a:buClr>
              <a:buSzPts val="1400"/>
              <a:buChar char="○"/>
              <a:defRPr>
                <a:solidFill>
                  <a:schemeClr val="lt2"/>
                </a:solidFill>
              </a:defRPr>
            </a:lvl8pPr>
            <a:lvl9pPr indent="-317500" lvl="8" marL="4114800" rtl="0">
              <a:lnSpc>
                <a:spcPct val="115000"/>
              </a:lnSpc>
              <a:spcBef>
                <a:spcPts val="1600"/>
              </a:spcBef>
              <a:spcAft>
                <a:spcPts val="1600"/>
              </a:spcAft>
              <a:buClr>
                <a:schemeClr val="lt2"/>
              </a:buClr>
              <a:buSzPts val="1400"/>
              <a:buChar char="■"/>
              <a:defRPr>
                <a:solidFill>
                  <a:schemeClr val="lt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0.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hyperlink" Target="https://docs.google.com/document/d/1DuqIb4fT1WD9cPXVa4QMdn9IjzHYhunvZFUvKiNiOmA/edit?usp=sha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hyperlink" Target="mailto:sracine@fgschools.com" TargetMode="External"/><Relationship Id="rId6"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4.png"/><Relationship Id="rId4" Type="http://schemas.openxmlformats.org/officeDocument/2006/relationships/image" Target="../media/image20.png"/><Relationship Id="rId5"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2.png"/><Relationship Id="rId7" Type="http://schemas.openxmlformats.org/officeDocument/2006/relationships/image" Target="../media/image16.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5"/>
          <p:cNvSpPr txBox="1"/>
          <p:nvPr/>
        </p:nvSpPr>
        <p:spPr>
          <a:xfrm>
            <a:off x="752700" y="557550"/>
            <a:ext cx="73374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25"/>
          <p:cNvPicPr preferRelativeResize="0"/>
          <p:nvPr/>
        </p:nvPicPr>
        <p:blipFill>
          <a:blip r:embed="rId3">
            <a:alphaModFix/>
          </a:blip>
          <a:stretch>
            <a:fillRect/>
          </a:stretch>
        </p:blipFill>
        <p:spPr>
          <a:xfrm>
            <a:off x="690563" y="337800"/>
            <a:ext cx="7762875" cy="1295400"/>
          </a:xfrm>
          <a:prstGeom prst="rect">
            <a:avLst/>
          </a:prstGeom>
          <a:noFill/>
          <a:ln>
            <a:noFill/>
          </a:ln>
        </p:spPr>
      </p:pic>
      <p:pic>
        <p:nvPicPr>
          <p:cNvPr id="101" name="Google Shape;101;p25"/>
          <p:cNvPicPr preferRelativeResize="0"/>
          <p:nvPr/>
        </p:nvPicPr>
        <p:blipFill>
          <a:blip r:embed="rId4">
            <a:alphaModFix/>
          </a:blip>
          <a:stretch>
            <a:fillRect/>
          </a:stretch>
        </p:blipFill>
        <p:spPr>
          <a:xfrm>
            <a:off x="5138775" y="337800"/>
            <a:ext cx="804600" cy="432000"/>
          </a:xfrm>
          <a:prstGeom prst="rect">
            <a:avLst/>
          </a:prstGeom>
          <a:noFill/>
          <a:ln>
            <a:noFill/>
          </a:ln>
        </p:spPr>
      </p:pic>
      <p:sp>
        <p:nvSpPr>
          <p:cNvPr id="102" name="Google Shape;102;p25"/>
          <p:cNvSpPr txBox="1"/>
          <p:nvPr/>
        </p:nvSpPr>
        <p:spPr>
          <a:xfrm>
            <a:off x="651900" y="1909625"/>
            <a:ext cx="7840200" cy="235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4500">
                <a:solidFill>
                  <a:srgbClr val="222222"/>
                </a:solidFill>
                <a:highlight>
                  <a:srgbClr val="FFFFFF"/>
                </a:highlight>
                <a:latin typeface="Lexend Deca"/>
                <a:ea typeface="Lexend Deca"/>
                <a:cs typeface="Lexend Deca"/>
                <a:sym typeface="Lexend Deca"/>
              </a:rPr>
              <a:t>“</a:t>
            </a:r>
            <a:r>
              <a:rPr i="1" lang="en" sz="4500">
                <a:solidFill>
                  <a:srgbClr val="222222"/>
                </a:solidFill>
                <a:highlight>
                  <a:srgbClr val="FFFFFF"/>
                </a:highlight>
                <a:latin typeface="Lexend Deca"/>
                <a:ea typeface="Lexend Deca"/>
                <a:cs typeface="Lexend Deca"/>
                <a:sym typeface="Lexend Deca"/>
              </a:rPr>
              <a:t>Vex and Engineering Design for Launch Activities”</a:t>
            </a:r>
            <a:endParaRPr i="1" sz="4500">
              <a:latin typeface="Lexend Deca"/>
              <a:ea typeface="Lexend Deca"/>
              <a:cs typeface="Lexend Deca"/>
              <a:sym typeface="Lexend Dec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4"/>
          <p:cNvSpPr txBox="1"/>
          <p:nvPr>
            <p:ph type="ctrTitle"/>
          </p:nvPr>
        </p:nvSpPr>
        <p:spPr>
          <a:xfrm>
            <a:off x="311700" y="481975"/>
            <a:ext cx="8520600" cy="121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latin typeface="Lexend Deca"/>
                <a:ea typeface="Lexend Deca"/>
                <a:cs typeface="Lexend Deca"/>
                <a:sym typeface="Lexend Deca"/>
              </a:rPr>
              <a:t>Take the time to read the introduction story. </a:t>
            </a:r>
            <a:endParaRPr sz="3600">
              <a:latin typeface="Lexend Deca"/>
              <a:ea typeface="Lexend Deca"/>
              <a:cs typeface="Lexend Deca"/>
              <a:sym typeface="Lexend Deca"/>
            </a:endParaRPr>
          </a:p>
        </p:txBody>
      </p:sp>
      <p:pic>
        <p:nvPicPr>
          <p:cNvPr id="167" name="Google Shape;167;p34"/>
          <p:cNvPicPr preferRelativeResize="0"/>
          <p:nvPr/>
        </p:nvPicPr>
        <p:blipFill>
          <a:blip r:embed="rId3">
            <a:alphaModFix/>
          </a:blip>
          <a:stretch>
            <a:fillRect/>
          </a:stretch>
        </p:blipFill>
        <p:spPr>
          <a:xfrm>
            <a:off x="3382938" y="1828100"/>
            <a:ext cx="2378126" cy="1825075"/>
          </a:xfrm>
          <a:prstGeom prst="rect">
            <a:avLst/>
          </a:prstGeom>
          <a:noFill/>
          <a:ln>
            <a:noFill/>
          </a:ln>
        </p:spPr>
      </p:pic>
      <p:pic>
        <p:nvPicPr>
          <p:cNvPr id="168" name="Google Shape;168;p34"/>
          <p:cNvPicPr preferRelativeResize="0"/>
          <p:nvPr/>
        </p:nvPicPr>
        <p:blipFill>
          <a:blip r:embed="rId4">
            <a:alphaModFix/>
          </a:blip>
          <a:stretch>
            <a:fillRect/>
          </a:stretch>
        </p:blipFill>
        <p:spPr>
          <a:xfrm>
            <a:off x="311702" y="1828100"/>
            <a:ext cx="2760098" cy="1825065"/>
          </a:xfrm>
          <a:prstGeom prst="rect">
            <a:avLst/>
          </a:prstGeom>
          <a:noFill/>
          <a:ln>
            <a:noFill/>
          </a:ln>
        </p:spPr>
      </p:pic>
      <p:pic>
        <p:nvPicPr>
          <p:cNvPr id="169" name="Google Shape;169;p34"/>
          <p:cNvPicPr preferRelativeResize="0"/>
          <p:nvPr/>
        </p:nvPicPr>
        <p:blipFill>
          <a:blip r:embed="rId5">
            <a:alphaModFix/>
          </a:blip>
          <a:stretch>
            <a:fillRect/>
          </a:stretch>
        </p:blipFill>
        <p:spPr>
          <a:xfrm>
            <a:off x="6190625" y="1828100"/>
            <a:ext cx="2497466" cy="1825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id="174" name="Google Shape;174;p35"/>
          <p:cNvPicPr preferRelativeResize="0"/>
          <p:nvPr/>
        </p:nvPicPr>
        <p:blipFill>
          <a:blip r:embed="rId3">
            <a:alphaModFix/>
          </a:blip>
          <a:stretch>
            <a:fillRect/>
          </a:stretch>
        </p:blipFill>
        <p:spPr>
          <a:xfrm>
            <a:off x="3128850" y="1406900"/>
            <a:ext cx="2886300" cy="3133700"/>
          </a:xfrm>
          <a:prstGeom prst="rect">
            <a:avLst/>
          </a:prstGeom>
          <a:noFill/>
          <a:ln>
            <a:noFill/>
          </a:ln>
        </p:spPr>
      </p:pic>
      <p:sp>
        <p:nvSpPr>
          <p:cNvPr id="175" name="Google Shape;175;p35"/>
          <p:cNvSpPr txBox="1"/>
          <p:nvPr>
            <p:ph type="ctrTitle"/>
          </p:nvPr>
        </p:nvSpPr>
        <p:spPr>
          <a:xfrm>
            <a:off x="311700" y="481975"/>
            <a:ext cx="8520600" cy="83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latin typeface="Lexend Deca"/>
                <a:ea typeface="Lexend Deca"/>
                <a:cs typeface="Lexend Deca"/>
                <a:sym typeface="Lexend Deca"/>
              </a:rPr>
              <a:t>5th Grade Robotics &amp; Animation</a:t>
            </a:r>
            <a:endParaRPr sz="3600">
              <a:latin typeface="Lexend Deca"/>
              <a:ea typeface="Lexend Deca"/>
              <a:cs typeface="Lexend Deca"/>
              <a:sym typeface="Lexend Deca"/>
            </a:endParaRPr>
          </a:p>
        </p:txBody>
      </p:sp>
      <p:sp>
        <p:nvSpPr>
          <p:cNvPr id="176" name="Google Shape;176;p35"/>
          <p:cNvSpPr txBox="1"/>
          <p:nvPr/>
        </p:nvSpPr>
        <p:spPr>
          <a:xfrm>
            <a:off x="357550" y="1570200"/>
            <a:ext cx="2595000" cy="83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Lexend Deca"/>
                <a:ea typeface="Lexend Deca"/>
                <a:cs typeface="Lexend Deca"/>
                <a:sym typeface="Lexend Deca"/>
              </a:rPr>
              <a:t>Example of one lesson with all the steps of the design process. </a:t>
            </a:r>
            <a:endParaRPr i="1">
              <a:latin typeface="Lexend Deca"/>
              <a:ea typeface="Lexend Deca"/>
              <a:cs typeface="Lexend Deca"/>
              <a:sym typeface="Lexend Dec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6"/>
          <p:cNvSpPr txBox="1"/>
          <p:nvPr/>
        </p:nvSpPr>
        <p:spPr>
          <a:xfrm>
            <a:off x="417650" y="302125"/>
            <a:ext cx="8230800" cy="7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Lexend Deca"/>
                <a:ea typeface="Lexend Deca"/>
                <a:cs typeface="Lexend Deca"/>
                <a:sym typeface="Lexend Deca"/>
              </a:rPr>
              <a:t>Design Process Log</a:t>
            </a:r>
            <a:endParaRPr sz="2800">
              <a:latin typeface="Lexend Deca"/>
              <a:ea typeface="Lexend Deca"/>
              <a:cs typeface="Lexend Deca"/>
              <a:sym typeface="Lexend Deca"/>
            </a:endParaRPr>
          </a:p>
          <a:p>
            <a:pPr indent="0" lvl="0" marL="0" rtl="0" algn="l">
              <a:spcBef>
                <a:spcPts val="0"/>
              </a:spcBef>
              <a:spcAft>
                <a:spcPts val="0"/>
              </a:spcAft>
              <a:buNone/>
            </a:pPr>
            <a:r>
              <a:t/>
            </a:r>
            <a:endParaRPr sz="2800">
              <a:latin typeface="Lexend Deca"/>
              <a:ea typeface="Lexend Deca"/>
              <a:cs typeface="Lexend Deca"/>
              <a:sym typeface="Lexend Deca"/>
            </a:endParaRPr>
          </a:p>
          <a:p>
            <a:pPr indent="0" lvl="0" marL="0" rtl="0" algn="l">
              <a:spcBef>
                <a:spcPts val="0"/>
              </a:spcBef>
              <a:spcAft>
                <a:spcPts val="0"/>
              </a:spcAft>
              <a:buNone/>
            </a:pPr>
            <a:r>
              <a:t/>
            </a:r>
            <a:endParaRPr sz="1800">
              <a:latin typeface="Lexend Deca"/>
              <a:ea typeface="Lexend Deca"/>
              <a:cs typeface="Lexend Deca"/>
              <a:sym typeface="Lexend Deca"/>
            </a:endParaRPr>
          </a:p>
        </p:txBody>
      </p:sp>
      <p:graphicFrame>
        <p:nvGraphicFramePr>
          <p:cNvPr id="182" name="Google Shape;182;p36"/>
          <p:cNvGraphicFramePr/>
          <p:nvPr/>
        </p:nvGraphicFramePr>
        <p:xfrm>
          <a:off x="492500" y="1039525"/>
          <a:ext cx="3000000" cy="3000000"/>
        </p:xfrm>
        <a:graphic>
          <a:graphicData uri="http://schemas.openxmlformats.org/drawingml/2006/table">
            <a:tbl>
              <a:tblPr>
                <a:noFill/>
                <a:tableStyleId>{A7E41F60-DD4B-4B9C-AAC7-A95E12B81689}</a:tableStyleId>
              </a:tblPr>
              <a:tblGrid>
                <a:gridCol w="1016125"/>
                <a:gridCol w="4851475"/>
                <a:gridCol w="2363225"/>
              </a:tblGrid>
              <a:tr h="721325">
                <a:tc>
                  <a:txBody>
                    <a:bodyPr/>
                    <a:lstStyle/>
                    <a:p>
                      <a:pPr indent="137160" lvl="0" marL="0" marR="0" rtl="0" algn="l">
                        <a:spcBef>
                          <a:spcPts val="600"/>
                        </a:spcBef>
                        <a:spcAft>
                          <a:spcPts val="0"/>
                        </a:spcAft>
                        <a:buNone/>
                      </a:pPr>
                      <a:r>
                        <a:rPr b="1" lang="en" sz="1800">
                          <a:latin typeface="Lexend Deca"/>
                          <a:ea typeface="Lexend Deca"/>
                          <a:cs typeface="Lexend Deca"/>
                          <a:sym typeface="Lexend Deca"/>
                        </a:rPr>
                        <a:t>Date</a:t>
                      </a:r>
                      <a:endParaRPr b="1" sz="1800">
                        <a:latin typeface="Lexend Deca"/>
                        <a:ea typeface="Lexend Deca"/>
                        <a:cs typeface="Lexend Deca"/>
                        <a:sym typeface="Lexend Deca"/>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137160" lvl="0" marL="0" marR="0" rtl="0" algn="l">
                        <a:spcBef>
                          <a:spcPts val="600"/>
                        </a:spcBef>
                        <a:spcAft>
                          <a:spcPts val="0"/>
                        </a:spcAft>
                        <a:buNone/>
                      </a:pPr>
                      <a:r>
                        <a:rPr b="1" lang="en" sz="1800">
                          <a:latin typeface="Lexend Deca"/>
                          <a:ea typeface="Lexend Deca"/>
                          <a:cs typeface="Lexend Deca"/>
                          <a:sym typeface="Lexend Deca"/>
                        </a:rPr>
                        <a:t>Description of Work Done</a:t>
                      </a:r>
                      <a:endParaRPr b="1" sz="1800">
                        <a:latin typeface="Lexend Deca"/>
                        <a:ea typeface="Lexend Deca"/>
                        <a:cs typeface="Lexend Deca"/>
                        <a:sym typeface="Lexend Deca"/>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137160" lvl="0" marL="0" marR="0" rtl="0" algn="l">
                        <a:spcBef>
                          <a:spcPts val="600"/>
                        </a:spcBef>
                        <a:spcAft>
                          <a:spcPts val="0"/>
                        </a:spcAft>
                        <a:buNone/>
                      </a:pPr>
                      <a:r>
                        <a:rPr b="1" lang="en" sz="1800">
                          <a:latin typeface="Lexend Deca"/>
                          <a:ea typeface="Lexend Deca"/>
                          <a:cs typeface="Lexend Deca"/>
                          <a:sym typeface="Lexend Deca"/>
                        </a:rPr>
                        <a:t>Design Process    Step</a:t>
                      </a:r>
                      <a:endParaRPr b="1" sz="1800">
                        <a:latin typeface="Lexend Deca"/>
                        <a:ea typeface="Lexend Deca"/>
                        <a:cs typeface="Lexend Deca"/>
                        <a:sym typeface="Lexend Deca"/>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721325">
                <a:tc>
                  <a:txBody>
                    <a:bodyPr/>
                    <a:lstStyle/>
                    <a:p>
                      <a:pPr indent="0" lvl="0" marL="0" rtl="0" algn="l">
                        <a:spcBef>
                          <a:spcPts val="0"/>
                        </a:spcBef>
                        <a:spcAft>
                          <a:spcPts val="0"/>
                        </a:spcAft>
                        <a:buNone/>
                      </a:pPr>
                      <a:r>
                        <a:t/>
                      </a:r>
                      <a:endParaRPr/>
                    </a:p>
                  </a:txBody>
                  <a:tcPr marT="91425" marB="91425" marR="91425" marL="9142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91425" marB="91425" marR="91425" marL="9142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91425" marB="91425" marR="91425" marL="91425">
                    <a:lnT cap="flat" cmpd="sng" w="6350">
                      <a:solidFill>
                        <a:srgbClr val="000000"/>
                      </a:solidFill>
                      <a:prstDash val="solid"/>
                      <a:round/>
                      <a:headEnd len="sm" w="sm" type="none"/>
                      <a:tailEnd len="sm" w="sm" type="none"/>
                    </a:lnT>
                  </a:tcPr>
                </a:tc>
              </a:tr>
              <a:tr h="7213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213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213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6" name="Shape 186"/>
        <p:cNvGrpSpPr/>
        <p:nvPr/>
      </p:nvGrpSpPr>
      <p:grpSpPr>
        <a:xfrm>
          <a:off x="0" y="0"/>
          <a:ext cx="0" cy="0"/>
          <a:chOff x="0" y="0"/>
          <a:chExt cx="0" cy="0"/>
        </a:xfrm>
      </p:grpSpPr>
      <p:sp>
        <p:nvSpPr>
          <p:cNvPr id="187" name="Google Shape;187;p37"/>
          <p:cNvSpPr txBox="1"/>
          <p:nvPr>
            <p:ph type="title"/>
          </p:nvPr>
        </p:nvSpPr>
        <p:spPr>
          <a:xfrm>
            <a:off x="234925" y="0"/>
            <a:ext cx="841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FF"/>
                </a:solidFill>
                <a:latin typeface="Lexend Deca"/>
                <a:ea typeface="Lexend Deca"/>
                <a:cs typeface="Lexend Deca"/>
                <a:sym typeface="Lexend Deca"/>
              </a:rPr>
              <a:t>Problem: Environmental Design- Vocabulary</a:t>
            </a:r>
            <a:endParaRPr sz="1400">
              <a:solidFill>
                <a:srgbClr val="9900FF"/>
              </a:solidFill>
              <a:latin typeface="Lexend Deca"/>
              <a:ea typeface="Lexend Deca"/>
              <a:cs typeface="Lexend Deca"/>
              <a:sym typeface="Lexend Deca"/>
            </a:endParaRPr>
          </a:p>
          <a:p>
            <a:pPr indent="0" lvl="0" marL="0" rtl="0" algn="l">
              <a:lnSpc>
                <a:spcPct val="100000"/>
              </a:lnSpc>
              <a:spcBef>
                <a:spcPts val="0"/>
              </a:spcBef>
              <a:spcAft>
                <a:spcPts val="0"/>
              </a:spcAft>
              <a:buNone/>
            </a:pPr>
            <a:r>
              <a:t/>
            </a:r>
            <a:endParaRPr b="1" sz="1000">
              <a:solidFill>
                <a:srgbClr val="16161E"/>
              </a:solidFill>
              <a:highlight>
                <a:srgbClr val="FFFFFF"/>
              </a:highlight>
              <a:latin typeface="Verdana"/>
              <a:ea typeface="Verdana"/>
              <a:cs typeface="Verdana"/>
              <a:sym typeface="Verdana"/>
            </a:endParaRPr>
          </a:p>
          <a:p>
            <a:pPr indent="0" lvl="0" marL="0" rtl="0" algn="l">
              <a:lnSpc>
                <a:spcPct val="100000"/>
              </a:lnSpc>
              <a:spcBef>
                <a:spcPts val="900"/>
              </a:spcBef>
              <a:spcAft>
                <a:spcPts val="0"/>
              </a:spcAft>
              <a:buNone/>
            </a:pPr>
            <a:r>
              <a:t/>
            </a:r>
            <a:endParaRPr sz="1000">
              <a:solidFill>
                <a:srgbClr val="16161E"/>
              </a:solidFill>
              <a:highlight>
                <a:srgbClr val="FFFFFF"/>
              </a:highlight>
              <a:latin typeface="Verdana"/>
              <a:ea typeface="Verdana"/>
              <a:cs typeface="Verdana"/>
              <a:sym typeface="Verdana"/>
            </a:endParaRPr>
          </a:p>
          <a:p>
            <a:pPr indent="0" lvl="0" marL="0" rtl="0" algn="l">
              <a:lnSpc>
                <a:spcPct val="145000"/>
              </a:lnSpc>
              <a:spcBef>
                <a:spcPts val="900"/>
              </a:spcBef>
              <a:spcAft>
                <a:spcPts val="0"/>
              </a:spcAft>
              <a:buNone/>
            </a:pPr>
            <a:r>
              <a:t/>
            </a:r>
            <a:endParaRPr sz="1050">
              <a:solidFill>
                <a:srgbClr val="16161E"/>
              </a:solidFill>
              <a:highlight>
                <a:srgbClr val="FFFFFF"/>
              </a:highlight>
              <a:latin typeface="Verdana"/>
              <a:ea typeface="Verdana"/>
              <a:cs typeface="Verdana"/>
              <a:sym typeface="Verdana"/>
            </a:endParaRPr>
          </a:p>
          <a:p>
            <a:pPr indent="0" lvl="0" marL="0" rtl="0" algn="l">
              <a:lnSpc>
                <a:spcPct val="145000"/>
              </a:lnSpc>
              <a:spcBef>
                <a:spcPts val="0"/>
              </a:spcBef>
              <a:spcAft>
                <a:spcPts val="0"/>
              </a:spcAft>
              <a:buNone/>
            </a:pPr>
            <a:r>
              <a:t/>
            </a:r>
            <a:endParaRPr sz="1050">
              <a:solidFill>
                <a:srgbClr val="16161E"/>
              </a:solidFill>
              <a:highlight>
                <a:srgbClr val="FFFFFF"/>
              </a:highlight>
              <a:latin typeface="Verdana"/>
              <a:ea typeface="Verdana"/>
              <a:cs typeface="Verdana"/>
              <a:sym typeface="Verdana"/>
            </a:endParaRPr>
          </a:p>
          <a:p>
            <a:pPr indent="0" lvl="0" marL="0" rtl="0" algn="l">
              <a:spcBef>
                <a:spcPts val="0"/>
              </a:spcBef>
              <a:spcAft>
                <a:spcPts val="0"/>
              </a:spcAft>
              <a:buNone/>
            </a:pPr>
            <a:r>
              <a:t/>
            </a:r>
            <a:endParaRPr/>
          </a:p>
        </p:txBody>
      </p:sp>
      <p:graphicFrame>
        <p:nvGraphicFramePr>
          <p:cNvPr id="188" name="Google Shape;188;p37"/>
          <p:cNvGraphicFramePr/>
          <p:nvPr/>
        </p:nvGraphicFramePr>
        <p:xfrm>
          <a:off x="339500" y="572700"/>
          <a:ext cx="3000000" cy="3000000"/>
        </p:xfrm>
        <a:graphic>
          <a:graphicData uri="http://schemas.openxmlformats.org/drawingml/2006/table">
            <a:tbl>
              <a:tblPr>
                <a:noFill/>
                <a:tableStyleId>{A7E41F60-DD4B-4B9C-AAC7-A95E12B81689}</a:tableStyleId>
              </a:tblPr>
              <a:tblGrid>
                <a:gridCol w="1359150"/>
                <a:gridCol w="7105850"/>
              </a:tblGrid>
              <a:tr h="406075">
                <a:tc>
                  <a:txBody>
                    <a:bodyPr/>
                    <a:lstStyle/>
                    <a:p>
                      <a:pPr indent="0" lvl="0" marL="0" rtl="0" algn="l">
                        <a:spcBef>
                          <a:spcPts val="0"/>
                        </a:spcBef>
                        <a:spcAft>
                          <a:spcPts val="0"/>
                        </a:spcAft>
                        <a:buNone/>
                      </a:pPr>
                      <a:r>
                        <a:rPr b="1" lang="en" sz="1200">
                          <a:solidFill>
                            <a:srgbClr val="6AA84F"/>
                          </a:solidFill>
                          <a:highlight>
                            <a:srgbClr val="FFFFFF"/>
                          </a:highlight>
                          <a:latin typeface="Lexend Deca"/>
                          <a:ea typeface="Lexend Deca"/>
                          <a:cs typeface="Lexend Deca"/>
                          <a:sym typeface="Lexend Deca"/>
                        </a:rPr>
                        <a:t>Design Process: </a:t>
                      </a:r>
                      <a:endParaRPr>
                        <a:solidFill>
                          <a:srgbClr val="6AA84F"/>
                        </a:solidFill>
                        <a:latin typeface="Lexend Deca"/>
                        <a:ea typeface="Lexend Deca"/>
                        <a:cs typeface="Lexend Deca"/>
                        <a:sym typeface="Lexend Deca"/>
                      </a:endParaRPr>
                    </a:p>
                  </a:txBody>
                  <a:tcPr marT="91425" marB="91425" marR="91425" marL="91425"/>
                </a:tc>
                <a:tc>
                  <a:txBody>
                    <a:bodyPr/>
                    <a:lstStyle/>
                    <a:p>
                      <a:pPr indent="0" lvl="0" marL="0" rtl="0" algn="l">
                        <a:spcBef>
                          <a:spcPts val="0"/>
                        </a:spcBef>
                        <a:spcAft>
                          <a:spcPts val="0"/>
                        </a:spcAft>
                        <a:buNone/>
                      </a:pPr>
                      <a:r>
                        <a:rPr lang="en" sz="1200">
                          <a:solidFill>
                            <a:srgbClr val="16161E"/>
                          </a:solidFill>
                          <a:highlight>
                            <a:srgbClr val="FFFFFF"/>
                          </a:highlight>
                          <a:latin typeface="Lexend Deca"/>
                          <a:ea typeface="Lexend Deca"/>
                          <a:cs typeface="Lexend Deca"/>
                          <a:sym typeface="Lexend Deca"/>
                        </a:rPr>
                        <a:t>A step-by-step way to solve problems that is used to develop many possible solutions to a problem and then narrow down the possible solutions to one final choice.</a:t>
                      </a:r>
                      <a:endParaRPr sz="1200">
                        <a:solidFill>
                          <a:srgbClr val="16161E"/>
                        </a:solidFill>
                        <a:highlight>
                          <a:srgbClr val="FFFFFF"/>
                        </a:highlight>
                        <a:latin typeface="Lexend Deca"/>
                        <a:ea typeface="Lexend Deca"/>
                        <a:cs typeface="Lexend Deca"/>
                        <a:sym typeface="Lexend Deca"/>
                      </a:endParaRPr>
                    </a:p>
                  </a:txBody>
                  <a:tcPr marT="91425" marB="91425" marR="91425" marL="91425"/>
                </a:tc>
              </a:tr>
              <a:tr h="406075">
                <a:tc>
                  <a:txBody>
                    <a:bodyPr/>
                    <a:lstStyle/>
                    <a:p>
                      <a:pPr indent="0" lvl="0" marL="0" rtl="0" algn="l">
                        <a:spcBef>
                          <a:spcPts val="0"/>
                        </a:spcBef>
                        <a:spcAft>
                          <a:spcPts val="0"/>
                        </a:spcAft>
                        <a:buNone/>
                      </a:pPr>
                      <a:r>
                        <a:rPr b="1" lang="en" sz="1200">
                          <a:solidFill>
                            <a:srgbClr val="6AA84F"/>
                          </a:solidFill>
                          <a:highlight>
                            <a:srgbClr val="FFFFFF"/>
                          </a:highlight>
                          <a:latin typeface="Lexend Deca"/>
                          <a:ea typeface="Lexend Deca"/>
                          <a:cs typeface="Lexend Deca"/>
                          <a:sym typeface="Lexend Deca"/>
                        </a:rPr>
                        <a:t>Engineer:</a:t>
                      </a:r>
                      <a:endParaRPr>
                        <a:solidFill>
                          <a:srgbClr val="6AA84F"/>
                        </a:solidFill>
                        <a:latin typeface="Lexend Deca"/>
                        <a:ea typeface="Lexend Deca"/>
                        <a:cs typeface="Lexend Deca"/>
                        <a:sym typeface="Lexend Deca"/>
                      </a:endParaRPr>
                    </a:p>
                  </a:txBody>
                  <a:tcPr marT="91425" marB="91425" marR="91425" marL="91425"/>
                </a:tc>
                <a:tc>
                  <a:txBody>
                    <a:bodyPr/>
                    <a:lstStyle/>
                    <a:p>
                      <a:pPr indent="0" lvl="0" marL="0" rtl="0" algn="l">
                        <a:spcBef>
                          <a:spcPts val="0"/>
                        </a:spcBef>
                        <a:spcAft>
                          <a:spcPts val="0"/>
                        </a:spcAft>
                        <a:buNone/>
                      </a:pPr>
                      <a:r>
                        <a:rPr lang="en" sz="1200">
                          <a:solidFill>
                            <a:srgbClr val="16161E"/>
                          </a:solidFill>
                          <a:highlight>
                            <a:srgbClr val="FFFFFF"/>
                          </a:highlight>
                          <a:latin typeface="Lexend Deca"/>
                          <a:ea typeface="Lexend Deca"/>
                          <a:cs typeface="Lexend Deca"/>
                          <a:sym typeface="Lexend Deca"/>
                        </a:rPr>
                        <a:t>A person who is trained to use technology, mathematics, and science to solve problems.</a:t>
                      </a:r>
                      <a:endParaRPr>
                        <a:latin typeface="Lexend Deca"/>
                        <a:ea typeface="Lexend Deca"/>
                        <a:cs typeface="Lexend Deca"/>
                        <a:sym typeface="Lexend Deca"/>
                      </a:endParaRPr>
                    </a:p>
                  </a:txBody>
                  <a:tcPr marT="91425" marB="91425" marR="91425" marL="91425"/>
                </a:tc>
              </a:tr>
              <a:tr h="406075">
                <a:tc>
                  <a:txBody>
                    <a:bodyPr/>
                    <a:lstStyle/>
                    <a:p>
                      <a:pPr indent="0" lvl="0" marL="0" rtl="0" algn="l">
                        <a:spcBef>
                          <a:spcPts val="0"/>
                        </a:spcBef>
                        <a:spcAft>
                          <a:spcPts val="0"/>
                        </a:spcAft>
                        <a:buNone/>
                      </a:pPr>
                      <a:r>
                        <a:rPr b="1" lang="en" sz="1200">
                          <a:solidFill>
                            <a:srgbClr val="6AA84F"/>
                          </a:solidFill>
                          <a:highlight>
                            <a:srgbClr val="FFFFFF"/>
                          </a:highlight>
                          <a:latin typeface="Lexend Deca"/>
                          <a:ea typeface="Lexend Deca"/>
                          <a:cs typeface="Lexend Deca"/>
                          <a:sym typeface="Lexend Deca"/>
                        </a:rPr>
                        <a:t>Robot: </a:t>
                      </a:r>
                      <a:endParaRPr>
                        <a:solidFill>
                          <a:srgbClr val="6AA84F"/>
                        </a:solidFill>
                        <a:latin typeface="Lexend Deca"/>
                        <a:ea typeface="Lexend Deca"/>
                        <a:cs typeface="Lexend Deca"/>
                        <a:sym typeface="Lexend Deca"/>
                      </a:endParaRPr>
                    </a:p>
                  </a:txBody>
                  <a:tcPr marT="91425" marB="91425" marR="91425" marL="91425"/>
                </a:tc>
                <a:tc>
                  <a:txBody>
                    <a:bodyPr/>
                    <a:lstStyle/>
                    <a:p>
                      <a:pPr indent="0" lvl="0" marL="0" rtl="0" algn="l">
                        <a:spcBef>
                          <a:spcPts val="0"/>
                        </a:spcBef>
                        <a:spcAft>
                          <a:spcPts val="0"/>
                        </a:spcAft>
                        <a:buNone/>
                      </a:pPr>
                      <a:r>
                        <a:rPr lang="en" sz="1200">
                          <a:solidFill>
                            <a:srgbClr val="16161E"/>
                          </a:solidFill>
                          <a:highlight>
                            <a:srgbClr val="FFFFFF"/>
                          </a:highlight>
                          <a:latin typeface="Lexend Deca"/>
                          <a:ea typeface="Lexend Deca"/>
                          <a:cs typeface="Lexend Deca"/>
                          <a:sym typeface="Lexend Deca"/>
                        </a:rPr>
                        <a:t>A mechanical device that can be programmed to carry out instructions and perform complicated tasks. Robots often perform tasks that would normally be done by a human.</a:t>
                      </a:r>
                      <a:endParaRPr>
                        <a:latin typeface="Lexend Deca"/>
                        <a:ea typeface="Lexend Deca"/>
                        <a:cs typeface="Lexend Deca"/>
                        <a:sym typeface="Lexend Deca"/>
                      </a:endParaRPr>
                    </a:p>
                  </a:txBody>
                  <a:tcPr marT="91425" marB="91425" marR="91425" marL="91425"/>
                </a:tc>
              </a:tr>
              <a:tr h="406075">
                <a:tc>
                  <a:txBody>
                    <a:bodyPr/>
                    <a:lstStyle/>
                    <a:p>
                      <a:pPr indent="0" lvl="0" marL="0" rtl="0" algn="l">
                        <a:spcBef>
                          <a:spcPts val="0"/>
                        </a:spcBef>
                        <a:spcAft>
                          <a:spcPts val="0"/>
                        </a:spcAft>
                        <a:buNone/>
                      </a:pPr>
                      <a:r>
                        <a:rPr b="1" lang="en" sz="1200">
                          <a:solidFill>
                            <a:srgbClr val="6AA84F"/>
                          </a:solidFill>
                          <a:highlight>
                            <a:srgbClr val="FFFFFF"/>
                          </a:highlight>
                          <a:latin typeface="Lexend Deca"/>
                          <a:ea typeface="Lexend Deca"/>
                          <a:cs typeface="Lexend Deca"/>
                          <a:sym typeface="Lexend Deca"/>
                        </a:rPr>
                        <a:t>Input:</a:t>
                      </a:r>
                      <a:endParaRPr>
                        <a:solidFill>
                          <a:srgbClr val="6AA84F"/>
                        </a:solidFill>
                        <a:latin typeface="Lexend Deca"/>
                        <a:ea typeface="Lexend Deca"/>
                        <a:cs typeface="Lexend Deca"/>
                        <a:sym typeface="Lexend Deca"/>
                      </a:endParaRPr>
                    </a:p>
                  </a:txBody>
                  <a:tcPr marT="91425" marB="91425" marR="91425" marL="91425"/>
                </a:tc>
                <a:tc>
                  <a:txBody>
                    <a:bodyPr/>
                    <a:lstStyle/>
                    <a:p>
                      <a:pPr indent="0" lvl="0" marL="0" rtl="0" algn="l">
                        <a:spcBef>
                          <a:spcPts val="0"/>
                        </a:spcBef>
                        <a:spcAft>
                          <a:spcPts val="0"/>
                        </a:spcAft>
                        <a:buNone/>
                      </a:pPr>
                      <a:r>
                        <a:rPr lang="en" sz="1200">
                          <a:solidFill>
                            <a:srgbClr val="16161E"/>
                          </a:solidFill>
                          <a:highlight>
                            <a:srgbClr val="FFFFFF"/>
                          </a:highlight>
                          <a:latin typeface="Lexend Deca"/>
                          <a:ea typeface="Lexend Deca"/>
                          <a:cs typeface="Lexend Deca"/>
                          <a:sym typeface="Lexend Deca"/>
                        </a:rPr>
                        <a:t>Information fed into a system. In robotics, sensors detect inputs such as color.</a:t>
                      </a:r>
                      <a:endParaRPr>
                        <a:latin typeface="Lexend Deca"/>
                        <a:ea typeface="Lexend Deca"/>
                        <a:cs typeface="Lexend Deca"/>
                        <a:sym typeface="Lexend Deca"/>
                      </a:endParaRPr>
                    </a:p>
                  </a:txBody>
                  <a:tcPr marT="91425" marB="91425" marR="91425" marL="91425"/>
                </a:tc>
              </a:tr>
              <a:tr h="406075">
                <a:tc>
                  <a:txBody>
                    <a:bodyPr/>
                    <a:lstStyle/>
                    <a:p>
                      <a:pPr indent="0" lvl="0" marL="0" rtl="0" algn="l">
                        <a:spcBef>
                          <a:spcPts val="0"/>
                        </a:spcBef>
                        <a:spcAft>
                          <a:spcPts val="0"/>
                        </a:spcAft>
                        <a:buNone/>
                      </a:pPr>
                      <a:r>
                        <a:rPr b="1" lang="en" sz="1200">
                          <a:solidFill>
                            <a:srgbClr val="6AA84F"/>
                          </a:solidFill>
                          <a:highlight>
                            <a:srgbClr val="FFFFFF"/>
                          </a:highlight>
                          <a:latin typeface="Lexend Deca"/>
                          <a:ea typeface="Lexend Deca"/>
                          <a:cs typeface="Lexend Deca"/>
                          <a:sym typeface="Lexend Deca"/>
                        </a:rPr>
                        <a:t>Output: </a:t>
                      </a:r>
                      <a:endParaRPr>
                        <a:solidFill>
                          <a:srgbClr val="6AA84F"/>
                        </a:solidFill>
                        <a:latin typeface="Lexend Deca"/>
                        <a:ea typeface="Lexend Deca"/>
                        <a:cs typeface="Lexend Deca"/>
                        <a:sym typeface="Lexend Deca"/>
                      </a:endParaRPr>
                    </a:p>
                  </a:txBody>
                  <a:tcPr marT="91425" marB="91425" marR="91425" marL="91425"/>
                </a:tc>
                <a:tc>
                  <a:txBody>
                    <a:bodyPr/>
                    <a:lstStyle/>
                    <a:p>
                      <a:pPr indent="0" lvl="0" marL="0" rtl="0" algn="l">
                        <a:spcBef>
                          <a:spcPts val="0"/>
                        </a:spcBef>
                        <a:spcAft>
                          <a:spcPts val="0"/>
                        </a:spcAft>
                        <a:buNone/>
                      </a:pPr>
                      <a:r>
                        <a:rPr lang="en" sz="1200">
                          <a:solidFill>
                            <a:srgbClr val="16161E"/>
                          </a:solidFill>
                          <a:highlight>
                            <a:srgbClr val="FFFFFF"/>
                          </a:highlight>
                          <a:latin typeface="Lexend Deca"/>
                          <a:ea typeface="Lexend Deca"/>
                          <a:cs typeface="Lexend Deca"/>
                          <a:sym typeface="Lexend Deca"/>
                        </a:rPr>
                        <a:t>Information or action coming out of a system. In robotics, motors are an example of an output that creates movement.</a:t>
                      </a:r>
                      <a:endParaRPr>
                        <a:latin typeface="Lexend Deca"/>
                        <a:ea typeface="Lexend Deca"/>
                        <a:cs typeface="Lexend Deca"/>
                        <a:sym typeface="Lexend Deca"/>
                      </a:endParaRPr>
                    </a:p>
                  </a:txBody>
                  <a:tcPr marT="91425" marB="91425" marR="91425" marL="91425"/>
                </a:tc>
              </a:tr>
              <a:tr h="406075">
                <a:tc>
                  <a:txBody>
                    <a:bodyPr/>
                    <a:lstStyle/>
                    <a:p>
                      <a:pPr indent="0" lvl="0" marL="0" rtl="0" algn="l">
                        <a:spcBef>
                          <a:spcPts val="0"/>
                        </a:spcBef>
                        <a:spcAft>
                          <a:spcPts val="0"/>
                        </a:spcAft>
                        <a:buNone/>
                      </a:pPr>
                      <a:r>
                        <a:rPr b="1" lang="en" sz="1200">
                          <a:solidFill>
                            <a:srgbClr val="6AA84F"/>
                          </a:solidFill>
                          <a:highlight>
                            <a:srgbClr val="FFFFFF"/>
                          </a:highlight>
                          <a:latin typeface="Lexend Deca"/>
                          <a:ea typeface="Lexend Deca"/>
                          <a:cs typeface="Lexend Deca"/>
                          <a:sym typeface="Lexend Deca"/>
                        </a:rPr>
                        <a:t>Engineering:</a:t>
                      </a:r>
                      <a:endParaRPr>
                        <a:solidFill>
                          <a:srgbClr val="6AA84F"/>
                        </a:solidFill>
                        <a:latin typeface="Lexend Deca"/>
                        <a:ea typeface="Lexend Deca"/>
                        <a:cs typeface="Lexend Deca"/>
                        <a:sym typeface="Lexend Deca"/>
                      </a:endParaRPr>
                    </a:p>
                  </a:txBody>
                  <a:tcPr marT="91425" marB="91425" marR="91425" marL="91425"/>
                </a:tc>
                <a:tc>
                  <a:txBody>
                    <a:bodyPr/>
                    <a:lstStyle/>
                    <a:p>
                      <a:pPr indent="0" lvl="0" marL="0" rtl="0" algn="l">
                        <a:spcBef>
                          <a:spcPts val="0"/>
                        </a:spcBef>
                        <a:spcAft>
                          <a:spcPts val="0"/>
                        </a:spcAft>
                        <a:buNone/>
                      </a:pPr>
                      <a:r>
                        <a:rPr lang="en" sz="1200">
                          <a:solidFill>
                            <a:srgbClr val="16161E"/>
                          </a:solidFill>
                          <a:highlight>
                            <a:srgbClr val="FFFFFF"/>
                          </a:highlight>
                          <a:latin typeface="Lexend Deca"/>
                          <a:ea typeface="Lexend Deca"/>
                          <a:cs typeface="Lexend Deca"/>
                          <a:sym typeface="Lexend Deca"/>
                        </a:rPr>
                        <a:t>The use of technology, mathematics, and science to solve problems.</a:t>
                      </a:r>
                      <a:endParaRPr>
                        <a:latin typeface="Lexend Deca"/>
                        <a:ea typeface="Lexend Deca"/>
                        <a:cs typeface="Lexend Deca"/>
                        <a:sym typeface="Lexend Deca"/>
                      </a:endParaRPr>
                    </a:p>
                  </a:txBody>
                  <a:tcPr marT="91425" marB="91425" marR="91425" marL="91425"/>
                </a:tc>
              </a:tr>
              <a:tr h="406075">
                <a:tc>
                  <a:txBody>
                    <a:bodyPr/>
                    <a:lstStyle/>
                    <a:p>
                      <a:pPr indent="0" lvl="0" marL="0" rtl="0" algn="l">
                        <a:spcBef>
                          <a:spcPts val="0"/>
                        </a:spcBef>
                        <a:spcAft>
                          <a:spcPts val="0"/>
                        </a:spcAft>
                        <a:buNone/>
                      </a:pPr>
                      <a:r>
                        <a:rPr b="1" lang="en" sz="1200">
                          <a:solidFill>
                            <a:srgbClr val="6AA84F"/>
                          </a:solidFill>
                          <a:highlight>
                            <a:srgbClr val="FFFFFF"/>
                          </a:highlight>
                          <a:latin typeface="Lexend Deca"/>
                          <a:ea typeface="Lexend Deca"/>
                          <a:cs typeface="Lexend Deca"/>
                          <a:sym typeface="Lexend Deca"/>
                        </a:rPr>
                        <a:t>Sensor: </a:t>
                      </a:r>
                      <a:endParaRPr>
                        <a:solidFill>
                          <a:srgbClr val="6AA84F"/>
                        </a:solidFill>
                        <a:latin typeface="Lexend Deca"/>
                        <a:ea typeface="Lexend Deca"/>
                        <a:cs typeface="Lexend Deca"/>
                        <a:sym typeface="Lexend Deca"/>
                      </a:endParaRPr>
                    </a:p>
                  </a:txBody>
                  <a:tcPr marT="91425" marB="91425" marR="91425" marL="91425"/>
                </a:tc>
                <a:tc>
                  <a:txBody>
                    <a:bodyPr/>
                    <a:lstStyle/>
                    <a:p>
                      <a:pPr indent="0" lvl="0" marL="0" rtl="0" algn="l">
                        <a:spcBef>
                          <a:spcPts val="0"/>
                        </a:spcBef>
                        <a:spcAft>
                          <a:spcPts val="0"/>
                        </a:spcAft>
                        <a:buNone/>
                      </a:pPr>
                      <a:r>
                        <a:rPr lang="en" sz="1200">
                          <a:solidFill>
                            <a:srgbClr val="16161E"/>
                          </a:solidFill>
                          <a:highlight>
                            <a:srgbClr val="FFFFFF"/>
                          </a:highlight>
                          <a:latin typeface="Lexend Deca"/>
                          <a:ea typeface="Lexend Deca"/>
                          <a:cs typeface="Lexend Deca"/>
                          <a:sym typeface="Lexend Deca"/>
                        </a:rPr>
                        <a:t>A device that detects information from the surrounding environment and sends it to the robot in electronic form. Sensors provide input to automated and robotic systems which can be used to adjust the behavior of outputs.</a:t>
                      </a:r>
                      <a:endParaRPr>
                        <a:latin typeface="Lexend Deca"/>
                        <a:ea typeface="Lexend Deca"/>
                        <a:cs typeface="Lexend Deca"/>
                        <a:sym typeface="Lexend Deca"/>
                      </a:endParaRPr>
                    </a:p>
                  </a:txBody>
                  <a:tcPr marT="91425" marB="91425" marR="91425" marL="91425"/>
                </a:tc>
              </a:tr>
              <a:tr h="406075">
                <a:tc>
                  <a:txBody>
                    <a:bodyPr/>
                    <a:lstStyle/>
                    <a:p>
                      <a:pPr indent="0" lvl="0" marL="0" rtl="0" algn="l">
                        <a:lnSpc>
                          <a:spcPct val="130000"/>
                        </a:lnSpc>
                        <a:spcBef>
                          <a:spcPts val="0"/>
                        </a:spcBef>
                        <a:spcAft>
                          <a:spcPts val="0"/>
                        </a:spcAft>
                        <a:buNone/>
                      </a:pPr>
                      <a:r>
                        <a:rPr b="1" lang="en" sz="1200">
                          <a:solidFill>
                            <a:srgbClr val="6AA84F"/>
                          </a:solidFill>
                          <a:highlight>
                            <a:srgbClr val="FFFFFF"/>
                          </a:highlight>
                          <a:latin typeface="Lexend Deca"/>
                          <a:ea typeface="Lexend Deca"/>
                          <a:cs typeface="Lexend Deca"/>
                          <a:sym typeface="Lexend Deca"/>
                        </a:rPr>
                        <a:t>Criteria:</a:t>
                      </a:r>
                      <a:endParaRPr>
                        <a:solidFill>
                          <a:srgbClr val="6AA84F"/>
                        </a:solidFill>
                        <a:latin typeface="Lexend Deca"/>
                        <a:ea typeface="Lexend Deca"/>
                        <a:cs typeface="Lexend Deca"/>
                        <a:sym typeface="Lexend Deca"/>
                      </a:endParaRPr>
                    </a:p>
                  </a:txBody>
                  <a:tcPr marT="91425" marB="91425" marR="91425" marL="91425"/>
                </a:tc>
                <a:tc>
                  <a:txBody>
                    <a:bodyPr/>
                    <a:lstStyle/>
                    <a:p>
                      <a:pPr indent="0" lvl="0" marL="0" rtl="0" algn="l">
                        <a:lnSpc>
                          <a:spcPct val="130000"/>
                        </a:lnSpc>
                        <a:spcBef>
                          <a:spcPts val="0"/>
                        </a:spcBef>
                        <a:spcAft>
                          <a:spcPts val="0"/>
                        </a:spcAft>
                        <a:buNone/>
                      </a:pPr>
                      <a:r>
                        <a:rPr lang="en" sz="1200">
                          <a:solidFill>
                            <a:srgbClr val="16161E"/>
                          </a:solidFill>
                          <a:highlight>
                            <a:srgbClr val="FFFFFF"/>
                          </a:highlight>
                          <a:latin typeface="Lexend Deca"/>
                          <a:ea typeface="Lexend Deca"/>
                          <a:cs typeface="Lexend Deca"/>
                          <a:sym typeface="Lexend Deca"/>
                        </a:rPr>
                        <a:t>Guidelines or rules used to judge or make a decision about something.</a:t>
                      </a:r>
                      <a:endParaRPr>
                        <a:latin typeface="Lexend Deca"/>
                        <a:ea typeface="Lexend Deca"/>
                        <a:cs typeface="Lexend Deca"/>
                        <a:sym typeface="Lexend Deca"/>
                      </a:endParaRPr>
                    </a:p>
                  </a:txBody>
                  <a:tcPr marT="91425" marB="91425" marR="91425" marL="91425"/>
                </a:tc>
              </a:tr>
              <a:tr h="406075">
                <a:tc>
                  <a:txBody>
                    <a:bodyPr/>
                    <a:lstStyle/>
                    <a:p>
                      <a:pPr indent="0" lvl="0" marL="0" rtl="0" algn="l">
                        <a:lnSpc>
                          <a:spcPct val="130000"/>
                        </a:lnSpc>
                        <a:spcBef>
                          <a:spcPts val="0"/>
                        </a:spcBef>
                        <a:spcAft>
                          <a:spcPts val="0"/>
                        </a:spcAft>
                        <a:buNone/>
                      </a:pPr>
                      <a:r>
                        <a:rPr b="1" lang="en" sz="1200">
                          <a:solidFill>
                            <a:srgbClr val="6AA84F"/>
                          </a:solidFill>
                          <a:highlight>
                            <a:srgbClr val="FFFFFF"/>
                          </a:highlight>
                          <a:latin typeface="Lexend Deca"/>
                          <a:ea typeface="Lexend Deca"/>
                          <a:cs typeface="Lexend Deca"/>
                          <a:sym typeface="Lexend Deca"/>
                        </a:rPr>
                        <a:t>Constraints:</a:t>
                      </a:r>
                      <a:endParaRPr>
                        <a:solidFill>
                          <a:srgbClr val="6AA84F"/>
                        </a:solidFill>
                        <a:latin typeface="Lexend Deca"/>
                        <a:ea typeface="Lexend Deca"/>
                        <a:cs typeface="Lexend Deca"/>
                        <a:sym typeface="Lexend Deca"/>
                      </a:endParaRPr>
                    </a:p>
                  </a:txBody>
                  <a:tcPr marT="91425" marB="91425" marR="91425" marL="91425"/>
                </a:tc>
                <a:tc>
                  <a:txBody>
                    <a:bodyPr/>
                    <a:lstStyle/>
                    <a:p>
                      <a:pPr indent="0" lvl="0" marL="0" rtl="0" algn="l">
                        <a:lnSpc>
                          <a:spcPct val="130000"/>
                        </a:lnSpc>
                        <a:spcBef>
                          <a:spcPts val="0"/>
                        </a:spcBef>
                        <a:spcAft>
                          <a:spcPts val="0"/>
                        </a:spcAft>
                        <a:buNone/>
                      </a:pPr>
                      <a:r>
                        <a:rPr lang="en" sz="1200">
                          <a:solidFill>
                            <a:srgbClr val="16161E"/>
                          </a:solidFill>
                          <a:highlight>
                            <a:srgbClr val="FFFFFF"/>
                          </a:highlight>
                          <a:latin typeface="Lexend Deca"/>
                          <a:ea typeface="Lexend Deca"/>
                          <a:cs typeface="Lexend Deca"/>
                          <a:sym typeface="Lexend Deca"/>
                        </a:rPr>
                        <a:t>A limitation or a restriction. Constraints might include limits on time, materials, or size</a:t>
                      </a:r>
                      <a:endParaRPr>
                        <a:latin typeface="Lexend Deca"/>
                        <a:ea typeface="Lexend Deca"/>
                        <a:cs typeface="Lexend Deca"/>
                        <a:sym typeface="Lexend Deca"/>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2" name="Shape 192"/>
        <p:cNvGrpSpPr/>
        <p:nvPr/>
      </p:nvGrpSpPr>
      <p:grpSpPr>
        <a:xfrm>
          <a:off x="0" y="0"/>
          <a:ext cx="0" cy="0"/>
          <a:chOff x="0" y="0"/>
          <a:chExt cx="0" cy="0"/>
        </a:xfrm>
      </p:grpSpPr>
      <p:sp>
        <p:nvSpPr>
          <p:cNvPr id="193" name="Google Shape;193;p38"/>
          <p:cNvSpPr txBox="1"/>
          <p:nvPr/>
        </p:nvSpPr>
        <p:spPr>
          <a:xfrm>
            <a:off x="340650" y="163150"/>
            <a:ext cx="84627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9900FF"/>
                </a:solidFill>
                <a:latin typeface="Lexend Deca"/>
                <a:ea typeface="Lexend Deca"/>
                <a:cs typeface="Lexend Deca"/>
                <a:sym typeface="Lexend Deca"/>
              </a:rPr>
              <a:t>Problem: Environmental Design- Introduction</a:t>
            </a:r>
            <a:endParaRPr>
              <a:solidFill>
                <a:srgbClr val="9900FF"/>
              </a:solidFill>
              <a:latin typeface="Lexend Deca"/>
              <a:ea typeface="Lexend Deca"/>
              <a:cs typeface="Lexend Deca"/>
              <a:sym typeface="Lexend Deca"/>
            </a:endParaRPr>
          </a:p>
        </p:txBody>
      </p:sp>
      <p:sp>
        <p:nvSpPr>
          <p:cNvPr id="194" name="Google Shape;194;p38"/>
          <p:cNvSpPr txBox="1"/>
          <p:nvPr/>
        </p:nvSpPr>
        <p:spPr>
          <a:xfrm>
            <a:off x="442875" y="845500"/>
            <a:ext cx="8264100" cy="148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latin typeface="Lexend Deca"/>
                <a:ea typeface="Lexend Deca"/>
                <a:cs typeface="Lexend Deca"/>
                <a:sym typeface="Lexend Deca"/>
              </a:rPr>
              <a:t>Introduction: Part 3</a:t>
            </a:r>
            <a:endParaRPr b="1" sz="1800">
              <a:latin typeface="Lexend Deca"/>
              <a:ea typeface="Lexend Deca"/>
              <a:cs typeface="Lexend Deca"/>
              <a:sym typeface="Lexend Deca"/>
            </a:endParaRPr>
          </a:p>
          <a:p>
            <a:pPr indent="0" lvl="0" marL="0" rtl="0" algn="l">
              <a:lnSpc>
                <a:spcPct val="115000"/>
              </a:lnSpc>
              <a:spcBef>
                <a:spcPts val="0"/>
              </a:spcBef>
              <a:spcAft>
                <a:spcPts val="0"/>
              </a:spcAft>
              <a:buNone/>
            </a:pPr>
            <a:r>
              <a:rPr lang="en" sz="1800">
                <a:latin typeface="Lexend Deca"/>
                <a:ea typeface="Lexend Deca"/>
                <a:cs typeface="Lexend Deca"/>
                <a:sym typeface="Lexend Deca"/>
              </a:rPr>
              <a:t>Read Introduction to Automation &amp; Robotics Part 3 and then answer the following questions. </a:t>
            </a:r>
            <a:r>
              <a:rPr lang="en" sz="1200" u="sng">
                <a:solidFill>
                  <a:srgbClr val="3D85C6"/>
                </a:solidFill>
                <a:latin typeface="Lexend Deca"/>
                <a:ea typeface="Lexend Deca"/>
                <a:cs typeface="Lexend Deca"/>
                <a:sym typeface="Lexend Deca"/>
                <a:hlinkClick r:id="rId3"/>
              </a:rPr>
              <a:t>https://docs.google.com/document/d/1DuqIb4fT1WD9cPXVa4QMdn9IjzHYhunvZFUvKiNiOmA/edit?usp=sharing</a:t>
            </a:r>
            <a:endParaRPr sz="1200">
              <a:solidFill>
                <a:srgbClr val="3D85C6"/>
              </a:solidFill>
              <a:latin typeface="Lexend Deca"/>
              <a:ea typeface="Lexend Deca"/>
              <a:cs typeface="Lexend Deca"/>
              <a:sym typeface="Lexend Deca"/>
            </a:endParaRPr>
          </a:p>
        </p:txBody>
      </p:sp>
      <p:sp>
        <p:nvSpPr>
          <p:cNvPr id="195" name="Google Shape;195;p38"/>
          <p:cNvSpPr txBox="1"/>
          <p:nvPr/>
        </p:nvSpPr>
        <p:spPr>
          <a:xfrm>
            <a:off x="547350" y="2362700"/>
            <a:ext cx="8049300" cy="2331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Lexend Deca"/>
              <a:buAutoNum type="arabicPeriod"/>
            </a:pPr>
            <a:r>
              <a:rPr lang="en" sz="1600">
                <a:latin typeface="Lexend Deca"/>
                <a:ea typeface="Lexend Deca"/>
                <a:cs typeface="Lexend Deca"/>
                <a:sym typeface="Lexend Deca"/>
              </a:rPr>
              <a:t>For this lesson, are you able to change the design of the chassis?  What are you able to do?</a:t>
            </a:r>
            <a:endParaRPr sz="1600">
              <a:latin typeface="Lexend Deca"/>
              <a:ea typeface="Lexend Deca"/>
              <a:cs typeface="Lexend Deca"/>
              <a:sym typeface="Lexend Deca"/>
            </a:endParaRPr>
          </a:p>
          <a:p>
            <a:pPr indent="0" lvl="0" marL="0" rtl="0" algn="l">
              <a:spcBef>
                <a:spcPts val="0"/>
              </a:spcBef>
              <a:spcAft>
                <a:spcPts val="0"/>
              </a:spcAft>
              <a:buNone/>
            </a:pPr>
            <a:r>
              <a:t/>
            </a:r>
            <a:endParaRPr sz="1600">
              <a:latin typeface="Lexend Deca"/>
              <a:ea typeface="Lexend Deca"/>
              <a:cs typeface="Lexend Deca"/>
              <a:sym typeface="Lexend Deca"/>
            </a:endParaRPr>
          </a:p>
          <a:p>
            <a:pPr indent="0" lvl="0" marL="0" rtl="0" algn="l">
              <a:spcBef>
                <a:spcPts val="0"/>
              </a:spcBef>
              <a:spcAft>
                <a:spcPts val="0"/>
              </a:spcAft>
              <a:buNone/>
            </a:pPr>
            <a:r>
              <a:t/>
            </a:r>
            <a:endParaRPr sz="1600">
              <a:latin typeface="Lexend Deca"/>
              <a:ea typeface="Lexend Deca"/>
              <a:cs typeface="Lexend Deca"/>
              <a:sym typeface="Lexend Deca"/>
            </a:endParaRPr>
          </a:p>
          <a:p>
            <a:pPr indent="0" lvl="0" marL="0" rtl="0" algn="l">
              <a:spcBef>
                <a:spcPts val="0"/>
              </a:spcBef>
              <a:spcAft>
                <a:spcPts val="0"/>
              </a:spcAft>
              <a:buNone/>
            </a:pPr>
            <a:r>
              <a:t/>
            </a:r>
            <a:endParaRPr sz="1600">
              <a:latin typeface="Lexend Deca"/>
              <a:ea typeface="Lexend Deca"/>
              <a:cs typeface="Lexend Deca"/>
              <a:sym typeface="Lexend Deca"/>
            </a:endParaRPr>
          </a:p>
          <a:p>
            <a:pPr indent="0" lvl="0" marL="0" rtl="0" algn="l">
              <a:spcBef>
                <a:spcPts val="0"/>
              </a:spcBef>
              <a:spcAft>
                <a:spcPts val="0"/>
              </a:spcAft>
              <a:buNone/>
            </a:pPr>
            <a:r>
              <a:t/>
            </a:r>
            <a:endParaRPr sz="1600">
              <a:latin typeface="Lexend Deca"/>
              <a:ea typeface="Lexend Deca"/>
              <a:cs typeface="Lexend Deca"/>
              <a:sym typeface="Lexend Deca"/>
            </a:endParaRPr>
          </a:p>
          <a:p>
            <a:pPr indent="-330200" lvl="0" marL="457200" rtl="0" algn="l">
              <a:spcBef>
                <a:spcPts val="0"/>
              </a:spcBef>
              <a:spcAft>
                <a:spcPts val="0"/>
              </a:spcAft>
              <a:buSzPts val="1600"/>
              <a:buFont typeface="Lexend Deca"/>
              <a:buAutoNum type="arabicPeriod"/>
            </a:pPr>
            <a:r>
              <a:rPr lang="en" sz="1600">
                <a:latin typeface="Lexend Deca"/>
                <a:ea typeface="Lexend Deca"/>
                <a:cs typeface="Lexend Deca"/>
                <a:sym typeface="Lexend Deca"/>
              </a:rPr>
              <a:t>What is the criteria you need to use for creating your site?</a:t>
            </a:r>
            <a:endParaRPr sz="1600">
              <a:latin typeface="Lexend Deca"/>
              <a:ea typeface="Lexend Deca"/>
              <a:cs typeface="Lexend Deca"/>
              <a:sym typeface="Lexend Dec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9" name="Shape 199"/>
        <p:cNvGrpSpPr/>
        <p:nvPr/>
      </p:nvGrpSpPr>
      <p:grpSpPr>
        <a:xfrm>
          <a:off x="0" y="0"/>
          <a:ext cx="0" cy="0"/>
          <a:chOff x="0" y="0"/>
          <a:chExt cx="0" cy="0"/>
        </a:xfrm>
      </p:grpSpPr>
      <p:sp>
        <p:nvSpPr>
          <p:cNvPr id="200" name="Google Shape;200;p39"/>
          <p:cNvSpPr txBox="1"/>
          <p:nvPr/>
        </p:nvSpPr>
        <p:spPr>
          <a:xfrm>
            <a:off x="455125" y="1043825"/>
            <a:ext cx="5342700" cy="333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Lexend Deca"/>
                <a:ea typeface="Lexend Deca"/>
                <a:cs typeface="Lexend Deca"/>
                <a:sym typeface="Lexend Deca"/>
              </a:rPr>
              <a:t>As Mylo, Angelina, and Suzi explored</a:t>
            </a:r>
            <a:r>
              <a:rPr lang="en">
                <a:solidFill>
                  <a:srgbClr val="6AA84F"/>
                </a:solidFill>
                <a:latin typeface="Lexend Deca"/>
                <a:ea typeface="Lexend Deca"/>
                <a:cs typeface="Lexend Deca"/>
                <a:sym typeface="Lexend Deca"/>
              </a:rPr>
              <a:t> </a:t>
            </a:r>
            <a:r>
              <a:rPr b="1" lang="en">
                <a:solidFill>
                  <a:srgbClr val="6AA84F"/>
                </a:solidFill>
                <a:latin typeface="Lexend Deca"/>
                <a:ea typeface="Lexend Deca"/>
                <a:cs typeface="Lexend Deca"/>
                <a:sym typeface="Lexend Deca"/>
              </a:rPr>
              <a:t>robotics</a:t>
            </a:r>
            <a:r>
              <a:rPr lang="en">
                <a:solidFill>
                  <a:srgbClr val="6AA84F"/>
                </a:solidFill>
                <a:latin typeface="Lexend Deca"/>
                <a:ea typeface="Lexend Deca"/>
                <a:cs typeface="Lexend Deca"/>
                <a:sym typeface="Lexend Deca"/>
              </a:rPr>
              <a:t>,</a:t>
            </a:r>
            <a:r>
              <a:rPr lang="en">
                <a:latin typeface="Lexend Deca"/>
                <a:ea typeface="Lexend Deca"/>
                <a:cs typeface="Lexend Deca"/>
                <a:sym typeface="Lexend Deca"/>
              </a:rPr>
              <a:t> they were introduced to </a:t>
            </a:r>
            <a:r>
              <a:rPr b="1" lang="en">
                <a:solidFill>
                  <a:srgbClr val="6AA84F"/>
                </a:solidFill>
                <a:latin typeface="Lexend Deca"/>
                <a:ea typeface="Lexend Deca"/>
                <a:cs typeface="Lexend Deca"/>
                <a:sym typeface="Lexend Deca"/>
              </a:rPr>
              <a:t>robots </a:t>
            </a:r>
            <a:r>
              <a:rPr lang="en">
                <a:latin typeface="Lexend Deca"/>
                <a:ea typeface="Lexend Deca"/>
                <a:cs typeface="Lexend Deca"/>
                <a:sym typeface="Lexend Deca"/>
              </a:rPr>
              <a:t>that have been used to provide services after a natural disaster. After the 2011 earthquake and tsunami in Japan, the country faced the long process of cleaning up hazardous wastes from the Fukushima Dai-chi nuclear plant which was damaged during the natural disaster. Three robots that were utilized after the disaster included the </a:t>
            </a:r>
            <a:r>
              <a:rPr i="1" lang="en">
                <a:latin typeface="Lexend Deca"/>
                <a:ea typeface="Lexend Deca"/>
                <a:cs typeface="Lexend Deca"/>
                <a:sym typeface="Lexend Deca"/>
              </a:rPr>
              <a:t>710 Warrior</a:t>
            </a:r>
            <a:r>
              <a:rPr lang="en">
                <a:latin typeface="Lexend Deca"/>
                <a:ea typeface="Lexend Deca"/>
                <a:cs typeface="Lexend Deca"/>
                <a:sym typeface="Lexend Deca"/>
              </a:rPr>
              <a:t>, the </a:t>
            </a:r>
            <a:r>
              <a:rPr i="1" lang="en">
                <a:latin typeface="Lexend Deca"/>
                <a:ea typeface="Lexend Deca"/>
                <a:cs typeface="Lexend Deca"/>
                <a:sym typeface="Lexend Deca"/>
              </a:rPr>
              <a:t>Packbot</a:t>
            </a:r>
            <a:r>
              <a:rPr lang="en">
                <a:latin typeface="Lexend Deca"/>
                <a:ea typeface="Lexend Deca"/>
                <a:cs typeface="Lexend Deca"/>
                <a:sym typeface="Lexend Deca"/>
              </a:rPr>
              <a:t>, and the </a:t>
            </a:r>
            <a:r>
              <a:rPr i="1" lang="en">
                <a:latin typeface="Lexend Deca"/>
                <a:ea typeface="Lexend Deca"/>
                <a:cs typeface="Lexend Deca"/>
                <a:sym typeface="Lexend Deca"/>
              </a:rPr>
              <a:t>Quince 2</a:t>
            </a:r>
            <a:r>
              <a:rPr lang="en">
                <a:latin typeface="Lexend Deca"/>
                <a:ea typeface="Lexend Deca"/>
                <a:cs typeface="Lexend Deca"/>
                <a:sym typeface="Lexend Deca"/>
              </a:rPr>
              <a:t> robots. Due to high levels of radiation present, the robots were needed to perform tasks that were too dangerous for humans. The controllers were able to remotely operate the robots to gain valuable information from the </a:t>
            </a:r>
            <a:r>
              <a:rPr b="1" lang="en">
                <a:solidFill>
                  <a:srgbClr val="6AA84F"/>
                </a:solidFill>
                <a:latin typeface="Lexend Deca"/>
                <a:ea typeface="Lexend Deca"/>
                <a:cs typeface="Lexend Deca"/>
                <a:sym typeface="Lexend Deca"/>
              </a:rPr>
              <a:t>sensors </a:t>
            </a:r>
            <a:r>
              <a:rPr lang="en">
                <a:latin typeface="Lexend Deca"/>
                <a:ea typeface="Lexend Deca"/>
                <a:cs typeface="Lexend Deca"/>
                <a:sym typeface="Lexend Deca"/>
              </a:rPr>
              <a:t>and to remove hazardous materials.</a:t>
            </a:r>
            <a:endParaRPr>
              <a:latin typeface="Lexend Deca"/>
              <a:ea typeface="Lexend Deca"/>
              <a:cs typeface="Lexend Deca"/>
              <a:sym typeface="Lexend Deca"/>
            </a:endParaRPr>
          </a:p>
          <a:p>
            <a:pPr indent="0" lvl="0" marL="0" rtl="0" algn="l">
              <a:lnSpc>
                <a:spcPct val="115000"/>
              </a:lnSpc>
              <a:spcBef>
                <a:spcPts val="2100"/>
              </a:spcBef>
              <a:spcAft>
                <a:spcPts val="0"/>
              </a:spcAft>
              <a:buNone/>
            </a:pPr>
            <a:r>
              <a:t/>
            </a:r>
            <a:endParaRPr sz="1350">
              <a:solidFill>
                <a:srgbClr val="404040"/>
              </a:solidFill>
              <a:latin typeface="Verdana"/>
              <a:ea typeface="Verdana"/>
              <a:cs typeface="Verdana"/>
              <a:sym typeface="Verdana"/>
            </a:endParaRPr>
          </a:p>
        </p:txBody>
      </p:sp>
      <p:sp>
        <p:nvSpPr>
          <p:cNvPr id="201" name="Google Shape;201;p39"/>
          <p:cNvSpPr txBox="1"/>
          <p:nvPr/>
        </p:nvSpPr>
        <p:spPr>
          <a:xfrm>
            <a:off x="340650" y="163150"/>
            <a:ext cx="8462700" cy="9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9900FF"/>
                </a:solidFill>
                <a:latin typeface="Lexend Deca"/>
                <a:ea typeface="Lexend Deca"/>
                <a:cs typeface="Lexend Deca"/>
                <a:sym typeface="Lexend Deca"/>
              </a:rPr>
              <a:t>Problem: Environmental Design- Introduction</a:t>
            </a:r>
            <a:endParaRPr>
              <a:solidFill>
                <a:srgbClr val="9900FF"/>
              </a:solidFill>
              <a:latin typeface="Lexend Deca"/>
              <a:ea typeface="Lexend Deca"/>
              <a:cs typeface="Lexend Deca"/>
              <a:sym typeface="Lexend Deca"/>
            </a:endParaRPr>
          </a:p>
        </p:txBody>
      </p:sp>
      <p:pic>
        <p:nvPicPr>
          <p:cNvPr id="202" name="Google Shape;202;p39"/>
          <p:cNvPicPr preferRelativeResize="0"/>
          <p:nvPr/>
        </p:nvPicPr>
        <p:blipFill>
          <a:blip r:embed="rId3">
            <a:alphaModFix/>
          </a:blip>
          <a:stretch>
            <a:fillRect/>
          </a:stretch>
        </p:blipFill>
        <p:spPr>
          <a:xfrm>
            <a:off x="5662550" y="1415150"/>
            <a:ext cx="3014175" cy="2313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06" name="Shape 206"/>
        <p:cNvGrpSpPr/>
        <p:nvPr/>
      </p:nvGrpSpPr>
      <p:grpSpPr>
        <a:xfrm>
          <a:off x="0" y="0"/>
          <a:ext cx="0" cy="0"/>
          <a:chOff x="0" y="0"/>
          <a:chExt cx="0" cy="0"/>
        </a:xfrm>
      </p:grpSpPr>
      <p:sp>
        <p:nvSpPr>
          <p:cNvPr id="207" name="Google Shape;207;p40"/>
          <p:cNvSpPr txBox="1"/>
          <p:nvPr/>
        </p:nvSpPr>
        <p:spPr>
          <a:xfrm>
            <a:off x="494250" y="1281525"/>
            <a:ext cx="8155500" cy="268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Lexend Deca"/>
                <a:ea typeface="Lexend Deca"/>
                <a:cs typeface="Lexend Deca"/>
                <a:sym typeface="Lexend Deca"/>
              </a:rPr>
              <a:t>In this design problem, you will work with a group to design, model, and test a robot that can remove hazardous materials </a:t>
            </a:r>
            <a:r>
              <a:rPr b="1" lang="en">
                <a:latin typeface="Lexend Deca"/>
                <a:ea typeface="Lexend Deca"/>
                <a:cs typeface="Lexend Deca"/>
                <a:sym typeface="Lexend Deca"/>
              </a:rPr>
              <a:t>(represented by blocks)</a:t>
            </a:r>
            <a:r>
              <a:rPr lang="en">
                <a:latin typeface="Lexend Deca"/>
                <a:ea typeface="Lexend Deca"/>
                <a:cs typeface="Lexend Deca"/>
                <a:sym typeface="Lexend Deca"/>
              </a:rPr>
              <a:t> from a disaster site. Your group will also design the layout of the site to include a water site and a hazardous materials collection zone. The site dimensions should not exceed a five by five feet area that is made from available materials. For this problem your robot should be able to remove a minimum of five “hazardous materials” within a two minute time period while protecting the water. </a:t>
            </a:r>
            <a:endParaRPr>
              <a:latin typeface="Lexend Deca"/>
              <a:ea typeface="Lexend Deca"/>
              <a:cs typeface="Lexend Deca"/>
              <a:sym typeface="Lexend Deca"/>
            </a:endParaRPr>
          </a:p>
          <a:p>
            <a:pPr indent="0" lvl="0" marL="0" rtl="0" algn="l">
              <a:lnSpc>
                <a:spcPct val="115000"/>
              </a:lnSpc>
              <a:spcBef>
                <a:spcPts val="0"/>
              </a:spcBef>
              <a:spcAft>
                <a:spcPts val="0"/>
              </a:spcAft>
              <a:buNone/>
            </a:pPr>
            <a:r>
              <a:t/>
            </a:r>
            <a:endParaRPr>
              <a:latin typeface="Lexend Deca"/>
              <a:ea typeface="Lexend Deca"/>
              <a:cs typeface="Lexend Deca"/>
              <a:sym typeface="Lexend Deca"/>
            </a:endParaRPr>
          </a:p>
          <a:p>
            <a:pPr indent="0" lvl="0" marL="0" rtl="0" algn="l">
              <a:lnSpc>
                <a:spcPct val="115000"/>
              </a:lnSpc>
              <a:spcBef>
                <a:spcPts val="0"/>
              </a:spcBef>
              <a:spcAft>
                <a:spcPts val="0"/>
              </a:spcAft>
              <a:buNone/>
            </a:pPr>
            <a:r>
              <a:rPr lang="en">
                <a:latin typeface="Lexend Deca"/>
                <a:ea typeface="Lexend Deca"/>
                <a:cs typeface="Lexend Deca"/>
                <a:sym typeface="Lexend Deca"/>
              </a:rPr>
              <a:t>The robot chassis built in your </a:t>
            </a:r>
            <a:r>
              <a:rPr b="1" lang="en">
                <a:solidFill>
                  <a:srgbClr val="3C78D8"/>
                </a:solidFill>
                <a:latin typeface="Lexend Deca"/>
                <a:ea typeface="Lexend Deca"/>
                <a:cs typeface="Lexend Deca"/>
                <a:sym typeface="Lexend Deca"/>
              </a:rPr>
              <a:t>Project </a:t>
            </a:r>
            <a:r>
              <a:rPr lang="en">
                <a:latin typeface="Lexend Deca"/>
                <a:ea typeface="Lexend Deca"/>
                <a:cs typeface="Lexend Deca"/>
                <a:sym typeface="Lexend Deca"/>
              </a:rPr>
              <a:t>will provide the base of your robot. You may add parts to the robot, but you may not remove any parts of the original design. You are also required to use a minimum of one sensor in your solution to the problem.</a:t>
            </a:r>
            <a:endParaRPr>
              <a:latin typeface="Lexend Deca"/>
              <a:ea typeface="Lexend Deca"/>
              <a:cs typeface="Lexend Deca"/>
              <a:sym typeface="Lexend Deca"/>
            </a:endParaRPr>
          </a:p>
        </p:txBody>
      </p:sp>
      <p:sp>
        <p:nvSpPr>
          <p:cNvPr id="208" name="Google Shape;208;p40"/>
          <p:cNvSpPr txBox="1"/>
          <p:nvPr/>
        </p:nvSpPr>
        <p:spPr>
          <a:xfrm>
            <a:off x="340650" y="163150"/>
            <a:ext cx="8462700" cy="9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9900FF"/>
                </a:solidFill>
                <a:latin typeface="Lexend Deca"/>
                <a:ea typeface="Lexend Deca"/>
                <a:cs typeface="Lexend Deca"/>
                <a:sym typeface="Lexend Deca"/>
              </a:rPr>
              <a:t>Problem: Environmental Design- Introduction Continued</a:t>
            </a:r>
            <a:endParaRPr>
              <a:solidFill>
                <a:srgbClr val="9900FF"/>
              </a:solidFill>
              <a:latin typeface="Lexend Deca"/>
              <a:ea typeface="Lexend Deca"/>
              <a:cs typeface="Lexend Deca"/>
              <a:sym typeface="Lexend Dec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2" name="Shape 212"/>
        <p:cNvGrpSpPr/>
        <p:nvPr/>
      </p:nvGrpSpPr>
      <p:grpSpPr>
        <a:xfrm>
          <a:off x="0" y="0"/>
          <a:ext cx="0" cy="0"/>
          <a:chOff x="0" y="0"/>
          <a:chExt cx="0" cy="0"/>
        </a:xfrm>
      </p:grpSpPr>
      <p:sp>
        <p:nvSpPr>
          <p:cNvPr id="213" name="Google Shape;213;p41"/>
          <p:cNvSpPr txBox="1"/>
          <p:nvPr/>
        </p:nvSpPr>
        <p:spPr>
          <a:xfrm>
            <a:off x="473550" y="264175"/>
            <a:ext cx="8196900" cy="7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9900FF"/>
                </a:solidFill>
                <a:latin typeface="Lexend Deca"/>
                <a:ea typeface="Lexend Deca"/>
                <a:cs typeface="Lexend Deca"/>
                <a:sym typeface="Lexend Deca"/>
              </a:rPr>
              <a:t>Problem: Environmental Design- Procedure</a:t>
            </a:r>
            <a:endParaRPr/>
          </a:p>
        </p:txBody>
      </p:sp>
      <p:sp>
        <p:nvSpPr>
          <p:cNvPr id="214" name="Google Shape;214;p41"/>
          <p:cNvSpPr txBox="1"/>
          <p:nvPr/>
        </p:nvSpPr>
        <p:spPr>
          <a:xfrm>
            <a:off x="528500" y="1015275"/>
            <a:ext cx="8251200" cy="3597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exend Deca"/>
              <a:buAutoNum type="arabicPeriod"/>
            </a:pPr>
            <a:r>
              <a:rPr lang="en">
                <a:solidFill>
                  <a:srgbClr val="404040"/>
                </a:solidFill>
                <a:highlight>
                  <a:srgbClr val="FFFFFF"/>
                </a:highlight>
                <a:latin typeface="Lexend Deca"/>
                <a:ea typeface="Lexend Deca"/>
                <a:cs typeface="Lexend Deca"/>
                <a:sym typeface="Lexend Deca"/>
              </a:rPr>
              <a:t>As part of a team, you will design and evaluate a robot that can remove hazardous materials from a site that you create using the following design </a:t>
            </a:r>
            <a:r>
              <a:rPr b="1" lang="en">
                <a:solidFill>
                  <a:srgbClr val="6CA442"/>
                </a:solidFill>
                <a:latin typeface="Lexend Deca"/>
                <a:ea typeface="Lexend Deca"/>
                <a:cs typeface="Lexend Deca"/>
                <a:sym typeface="Lexend Deca"/>
              </a:rPr>
              <a:t>criteria </a:t>
            </a:r>
            <a:r>
              <a:rPr lang="en">
                <a:solidFill>
                  <a:srgbClr val="404040"/>
                </a:solidFill>
                <a:highlight>
                  <a:srgbClr val="FFFFFF"/>
                </a:highlight>
                <a:latin typeface="Lexend Deca"/>
                <a:ea typeface="Lexend Deca"/>
                <a:cs typeface="Lexend Deca"/>
                <a:sym typeface="Lexend Deca"/>
              </a:rPr>
              <a:t>and </a:t>
            </a:r>
            <a:r>
              <a:rPr b="1" lang="en">
                <a:solidFill>
                  <a:srgbClr val="6CA442"/>
                </a:solidFill>
                <a:latin typeface="Lexend Deca"/>
                <a:ea typeface="Lexend Deca"/>
                <a:cs typeface="Lexend Deca"/>
                <a:sym typeface="Lexend Deca"/>
              </a:rPr>
              <a:t>constraints</a:t>
            </a:r>
            <a:r>
              <a:rPr lang="en">
                <a:solidFill>
                  <a:srgbClr val="404040"/>
                </a:solidFill>
                <a:highlight>
                  <a:srgbClr val="FFFFFF"/>
                </a:highlight>
                <a:latin typeface="Lexend Deca"/>
                <a:ea typeface="Lexend Deca"/>
                <a:cs typeface="Lexend Deca"/>
                <a:sym typeface="Lexend Deca"/>
              </a:rPr>
              <a:t>:</a:t>
            </a:r>
            <a:endParaRPr>
              <a:solidFill>
                <a:srgbClr val="404040"/>
              </a:solidFill>
              <a:highlight>
                <a:srgbClr val="FFFFFF"/>
              </a:highlight>
              <a:latin typeface="Lexend Deca"/>
              <a:ea typeface="Lexend Deca"/>
              <a:cs typeface="Lexend Deca"/>
              <a:sym typeface="Lexend Deca"/>
            </a:endParaRPr>
          </a:p>
          <a:p>
            <a:pPr indent="-317500" lvl="0" marL="673100" rtl="0" algn="l">
              <a:lnSpc>
                <a:spcPct val="115000"/>
              </a:lnSpc>
              <a:spcBef>
                <a:spcPts val="0"/>
              </a:spcBef>
              <a:spcAft>
                <a:spcPts val="0"/>
              </a:spcAft>
              <a:buClr>
                <a:srgbClr val="404040"/>
              </a:buClr>
              <a:buSzPts val="1400"/>
              <a:buFont typeface="Lexend Deca"/>
              <a:buAutoNum type="alphaLcPeriod"/>
            </a:pPr>
            <a:r>
              <a:rPr lang="en">
                <a:solidFill>
                  <a:srgbClr val="404040"/>
                </a:solidFill>
                <a:latin typeface="Lexend Deca"/>
                <a:ea typeface="Lexend Deca"/>
                <a:cs typeface="Lexend Deca"/>
                <a:sym typeface="Lexend Deca"/>
              </a:rPr>
              <a:t>You may add to the original chassis design but may not remove any original parts.</a:t>
            </a:r>
            <a:endParaRPr>
              <a:solidFill>
                <a:srgbClr val="404040"/>
              </a:solidFill>
              <a:latin typeface="Lexend Deca"/>
              <a:ea typeface="Lexend Deca"/>
              <a:cs typeface="Lexend Deca"/>
              <a:sym typeface="Lexend Deca"/>
            </a:endParaRPr>
          </a:p>
          <a:p>
            <a:pPr indent="-317500" lvl="0" marL="673100" rtl="0" algn="l">
              <a:lnSpc>
                <a:spcPct val="115000"/>
              </a:lnSpc>
              <a:spcBef>
                <a:spcPts val="0"/>
              </a:spcBef>
              <a:spcAft>
                <a:spcPts val="0"/>
              </a:spcAft>
              <a:buClr>
                <a:srgbClr val="404040"/>
              </a:buClr>
              <a:buSzPts val="1400"/>
              <a:buFont typeface="Lexend Deca"/>
              <a:buAutoNum type="alphaLcPeriod"/>
            </a:pPr>
            <a:r>
              <a:rPr lang="en">
                <a:solidFill>
                  <a:srgbClr val="404040"/>
                </a:solidFill>
                <a:latin typeface="Lexend Deca"/>
                <a:ea typeface="Lexend Deca"/>
                <a:cs typeface="Lexend Deca"/>
                <a:sym typeface="Lexend Deca"/>
              </a:rPr>
              <a:t>The robot will be operated remotely using the controller.</a:t>
            </a:r>
            <a:endParaRPr>
              <a:solidFill>
                <a:srgbClr val="404040"/>
              </a:solidFill>
              <a:latin typeface="Lexend Deca"/>
              <a:ea typeface="Lexend Deca"/>
              <a:cs typeface="Lexend Deca"/>
              <a:sym typeface="Lexend Deca"/>
            </a:endParaRPr>
          </a:p>
          <a:p>
            <a:pPr indent="-317500" lvl="0" marL="673100" rtl="0" algn="l">
              <a:lnSpc>
                <a:spcPct val="115000"/>
              </a:lnSpc>
              <a:spcBef>
                <a:spcPts val="0"/>
              </a:spcBef>
              <a:spcAft>
                <a:spcPts val="0"/>
              </a:spcAft>
              <a:buClr>
                <a:srgbClr val="404040"/>
              </a:buClr>
              <a:buSzPts val="1400"/>
              <a:buFont typeface="Lexend Deca"/>
              <a:buAutoNum type="alphaLcPeriod"/>
            </a:pPr>
            <a:r>
              <a:rPr lang="en">
                <a:solidFill>
                  <a:srgbClr val="404040"/>
                </a:solidFill>
                <a:latin typeface="Lexend Deca"/>
                <a:ea typeface="Lexend Deca"/>
                <a:cs typeface="Lexend Deca"/>
                <a:sym typeface="Lexend Deca"/>
              </a:rPr>
              <a:t>The site must be no larger than 5 ft. by 5 ft. in size. You may use masking tape to create the site boundaries, or you may create a “site” on butcher paper, poster board, construction paper, or other available materials.</a:t>
            </a:r>
            <a:endParaRPr>
              <a:solidFill>
                <a:srgbClr val="404040"/>
              </a:solidFill>
              <a:latin typeface="Lexend Deca"/>
              <a:ea typeface="Lexend Deca"/>
              <a:cs typeface="Lexend Deca"/>
              <a:sym typeface="Lexend Deca"/>
            </a:endParaRPr>
          </a:p>
          <a:p>
            <a:pPr indent="-317500" lvl="0" marL="673100" rtl="0" algn="l">
              <a:lnSpc>
                <a:spcPct val="115000"/>
              </a:lnSpc>
              <a:spcBef>
                <a:spcPts val="0"/>
              </a:spcBef>
              <a:spcAft>
                <a:spcPts val="0"/>
              </a:spcAft>
              <a:buClr>
                <a:srgbClr val="404040"/>
              </a:buClr>
              <a:buSzPts val="1400"/>
              <a:buFont typeface="Lexend Deca"/>
              <a:buAutoNum type="alphaLcPeriod"/>
            </a:pPr>
            <a:r>
              <a:rPr lang="en">
                <a:solidFill>
                  <a:srgbClr val="404040"/>
                </a:solidFill>
                <a:latin typeface="Lexend Deca"/>
                <a:ea typeface="Lexend Deca"/>
                <a:cs typeface="Lexend Deca"/>
                <a:sym typeface="Lexend Deca"/>
              </a:rPr>
              <a:t>A water area must be included in your site but must also be avoided by the hazardous materials. The water area should take up approximately 1/3 of the area of the site.</a:t>
            </a:r>
            <a:endParaRPr>
              <a:solidFill>
                <a:srgbClr val="404040"/>
              </a:solidFill>
              <a:latin typeface="Lexend Deca"/>
              <a:ea typeface="Lexend Deca"/>
              <a:cs typeface="Lexend Deca"/>
              <a:sym typeface="Lexend Deca"/>
            </a:endParaRPr>
          </a:p>
          <a:p>
            <a:pPr indent="-317500" lvl="0" marL="673100" rtl="0" algn="l">
              <a:lnSpc>
                <a:spcPct val="115000"/>
              </a:lnSpc>
              <a:spcBef>
                <a:spcPts val="0"/>
              </a:spcBef>
              <a:spcAft>
                <a:spcPts val="0"/>
              </a:spcAft>
              <a:buClr>
                <a:srgbClr val="404040"/>
              </a:buClr>
              <a:buSzPts val="1400"/>
              <a:buFont typeface="Lexend Deca"/>
              <a:buAutoNum type="alphaLcPeriod"/>
            </a:pPr>
            <a:r>
              <a:rPr lang="en">
                <a:solidFill>
                  <a:srgbClr val="404040"/>
                </a:solidFill>
                <a:latin typeface="Lexend Deca"/>
                <a:ea typeface="Lexend Deca"/>
                <a:cs typeface="Lexend Deca"/>
                <a:sym typeface="Lexend Deca"/>
              </a:rPr>
              <a:t>A hazardous waste collection zone must be included. The hazardous waste collection zone must be located on the opposite side from the entry to the site.</a:t>
            </a:r>
            <a:endParaRPr>
              <a:solidFill>
                <a:srgbClr val="404040"/>
              </a:solidFill>
              <a:latin typeface="Lexend Deca"/>
              <a:ea typeface="Lexend Deca"/>
              <a:cs typeface="Lexend Deca"/>
              <a:sym typeface="Lexend Deca"/>
            </a:endParaRPr>
          </a:p>
          <a:p>
            <a:pPr indent="-317500" lvl="0" marL="673100" rtl="0" algn="l">
              <a:lnSpc>
                <a:spcPct val="115000"/>
              </a:lnSpc>
              <a:spcBef>
                <a:spcPts val="0"/>
              </a:spcBef>
              <a:spcAft>
                <a:spcPts val="0"/>
              </a:spcAft>
              <a:buClr>
                <a:srgbClr val="404040"/>
              </a:buClr>
              <a:buSzPts val="1400"/>
              <a:buFont typeface="Lexend Deca"/>
              <a:buAutoNum type="alphaLcPeriod"/>
            </a:pPr>
            <a:r>
              <a:rPr lang="en">
                <a:solidFill>
                  <a:srgbClr val="404040"/>
                </a:solidFill>
                <a:latin typeface="Lexend Deca"/>
                <a:ea typeface="Lexend Deca"/>
                <a:cs typeface="Lexend Deca"/>
                <a:sym typeface="Lexend Deca"/>
              </a:rPr>
              <a:t>A minimum of 5 hazardous materials (represented by wooden blocks) must be removed from the site within a two minute time period.</a:t>
            </a:r>
            <a:endParaRPr>
              <a:solidFill>
                <a:srgbClr val="404040"/>
              </a:solidFill>
              <a:latin typeface="Lexend Deca"/>
              <a:ea typeface="Lexend Deca"/>
              <a:cs typeface="Lexend Deca"/>
              <a:sym typeface="Lexend Dec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8" name="Shape 218"/>
        <p:cNvGrpSpPr/>
        <p:nvPr/>
      </p:nvGrpSpPr>
      <p:grpSpPr>
        <a:xfrm>
          <a:off x="0" y="0"/>
          <a:ext cx="0" cy="0"/>
          <a:chOff x="0" y="0"/>
          <a:chExt cx="0" cy="0"/>
        </a:xfrm>
      </p:grpSpPr>
      <p:sp>
        <p:nvSpPr>
          <p:cNvPr id="219" name="Google Shape;219;p42"/>
          <p:cNvSpPr txBox="1"/>
          <p:nvPr/>
        </p:nvSpPr>
        <p:spPr>
          <a:xfrm>
            <a:off x="417650" y="302125"/>
            <a:ext cx="8230800" cy="6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9900FF"/>
                </a:solidFill>
                <a:latin typeface="Lexend Deca"/>
                <a:ea typeface="Lexend Deca"/>
                <a:cs typeface="Lexend Deca"/>
                <a:sym typeface="Lexend Deca"/>
              </a:rPr>
              <a:t>Problem: Environmental Design- </a:t>
            </a:r>
            <a:r>
              <a:rPr lang="en" sz="2800">
                <a:solidFill>
                  <a:srgbClr val="3C78D8"/>
                </a:solidFill>
                <a:latin typeface="Lexend Deca"/>
                <a:ea typeface="Lexend Deca"/>
                <a:cs typeface="Lexend Deca"/>
                <a:sym typeface="Lexend Deca"/>
              </a:rPr>
              <a:t> </a:t>
            </a:r>
            <a:r>
              <a:rPr lang="en" sz="2800">
                <a:solidFill>
                  <a:srgbClr val="9900FF"/>
                </a:solidFill>
                <a:latin typeface="Lexend Deca"/>
                <a:ea typeface="Lexend Deca"/>
                <a:cs typeface="Lexend Deca"/>
                <a:sym typeface="Lexend Deca"/>
              </a:rPr>
              <a:t>Gantt Chart</a:t>
            </a:r>
            <a:endParaRPr sz="2800">
              <a:solidFill>
                <a:srgbClr val="9900FF"/>
              </a:solidFill>
              <a:latin typeface="Lexend Deca"/>
              <a:ea typeface="Lexend Deca"/>
              <a:cs typeface="Lexend Deca"/>
              <a:sym typeface="Lexend Deca"/>
            </a:endParaRPr>
          </a:p>
          <a:p>
            <a:pPr indent="0" lvl="0" marL="0" rtl="0" algn="l">
              <a:spcBef>
                <a:spcPts val="0"/>
              </a:spcBef>
              <a:spcAft>
                <a:spcPts val="0"/>
              </a:spcAft>
              <a:buNone/>
            </a:pPr>
            <a:r>
              <a:t/>
            </a:r>
            <a:endParaRPr sz="1000">
              <a:highlight>
                <a:srgbClr val="FFFFFF"/>
              </a:highlight>
              <a:latin typeface="Lexend Deca"/>
              <a:ea typeface="Lexend Deca"/>
              <a:cs typeface="Lexend Deca"/>
              <a:sym typeface="Lexend Deca"/>
            </a:endParaRPr>
          </a:p>
          <a:p>
            <a:pPr indent="0" lvl="0" marL="0" rtl="0" algn="l">
              <a:spcBef>
                <a:spcPts val="0"/>
              </a:spcBef>
              <a:spcAft>
                <a:spcPts val="0"/>
              </a:spcAft>
              <a:buNone/>
            </a:pPr>
            <a:r>
              <a:t/>
            </a:r>
            <a:endParaRPr sz="1800">
              <a:latin typeface="Lexend Deca"/>
              <a:ea typeface="Lexend Deca"/>
              <a:cs typeface="Lexend Deca"/>
              <a:sym typeface="Lexend Deca"/>
            </a:endParaRPr>
          </a:p>
        </p:txBody>
      </p:sp>
      <p:graphicFrame>
        <p:nvGraphicFramePr>
          <p:cNvPr id="220" name="Google Shape;220;p42"/>
          <p:cNvGraphicFramePr/>
          <p:nvPr/>
        </p:nvGraphicFramePr>
        <p:xfrm>
          <a:off x="456625" y="944400"/>
          <a:ext cx="3000000" cy="3000000"/>
        </p:xfrm>
        <a:graphic>
          <a:graphicData uri="http://schemas.openxmlformats.org/drawingml/2006/table">
            <a:tbl>
              <a:tblPr>
                <a:noFill/>
                <a:tableStyleId>{A7E41F60-DD4B-4B9C-AAC7-A95E12B81689}</a:tableStyleId>
              </a:tblPr>
              <a:tblGrid>
                <a:gridCol w="1646150"/>
                <a:gridCol w="1646150"/>
                <a:gridCol w="1646150"/>
                <a:gridCol w="1646150"/>
                <a:gridCol w="1646150"/>
              </a:tblGrid>
              <a:tr h="381000">
                <a:tc>
                  <a:txBody>
                    <a:bodyPr/>
                    <a:lstStyle/>
                    <a:p>
                      <a:pPr indent="0" lvl="0" marL="0" rtl="0" algn="ctr">
                        <a:spcBef>
                          <a:spcPts val="0"/>
                        </a:spcBef>
                        <a:spcAft>
                          <a:spcPts val="0"/>
                        </a:spcAft>
                        <a:buNone/>
                      </a:pPr>
                      <a:r>
                        <a:rPr b="1" lang="en" sz="1800">
                          <a:latin typeface="Lexend Deca"/>
                          <a:ea typeface="Lexend Deca"/>
                          <a:cs typeface="Lexend Deca"/>
                          <a:sym typeface="Lexend Deca"/>
                        </a:rPr>
                        <a:t>Design Process</a:t>
                      </a:r>
                      <a:endParaRPr b="1" sz="1800">
                        <a:latin typeface="Lexend Deca"/>
                        <a:ea typeface="Lexend Deca"/>
                        <a:cs typeface="Lexend Deca"/>
                        <a:sym typeface="Lexend Deca"/>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 sz="1800">
                          <a:latin typeface="Lexend Deca"/>
                          <a:ea typeface="Lexend Deca"/>
                          <a:cs typeface="Lexend Deca"/>
                          <a:sym typeface="Lexend Deca"/>
                        </a:rPr>
                        <a:t>DAY 1</a:t>
                      </a:r>
                      <a:endParaRPr b="1" sz="1800">
                        <a:latin typeface="Lexend Deca"/>
                        <a:ea typeface="Lexend Deca"/>
                        <a:cs typeface="Lexend Deca"/>
                        <a:sym typeface="Lexend Dec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Lexend Deca"/>
                          <a:ea typeface="Lexend Deca"/>
                          <a:cs typeface="Lexend Deca"/>
                          <a:sym typeface="Lexend Deca"/>
                        </a:rPr>
                        <a:t>DAY 2 </a:t>
                      </a:r>
                      <a:endParaRPr b="1" sz="1800">
                        <a:latin typeface="Lexend Deca"/>
                        <a:ea typeface="Lexend Deca"/>
                        <a:cs typeface="Lexend Deca"/>
                        <a:sym typeface="Lexend Dec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Lexend Deca"/>
                          <a:ea typeface="Lexend Deca"/>
                          <a:cs typeface="Lexend Deca"/>
                          <a:sym typeface="Lexend Deca"/>
                        </a:rPr>
                        <a:t>DAY 3</a:t>
                      </a:r>
                      <a:endParaRPr b="1" sz="1800">
                        <a:latin typeface="Lexend Deca"/>
                        <a:ea typeface="Lexend Deca"/>
                        <a:cs typeface="Lexend Deca"/>
                        <a:sym typeface="Lexend Dec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Lexend Deca"/>
                          <a:ea typeface="Lexend Deca"/>
                          <a:cs typeface="Lexend Deca"/>
                          <a:sym typeface="Lexend Deca"/>
                        </a:rPr>
                        <a:t>DAY 4</a:t>
                      </a:r>
                      <a:endParaRPr b="1" sz="1800">
                        <a:latin typeface="Lexend Deca"/>
                        <a:ea typeface="Lexend Deca"/>
                        <a:cs typeface="Lexend Deca"/>
                        <a:sym typeface="Lexend Deca"/>
                      </a:endParaRPr>
                    </a:p>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ctr">
                        <a:spcBef>
                          <a:spcPts val="0"/>
                        </a:spcBef>
                        <a:spcAft>
                          <a:spcPts val="0"/>
                        </a:spcAft>
                        <a:buNone/>
                      </a:pPr>
                      <a:r>
                        <a:rPr b="1" lang="en" sz="1800">
                          <a:solidFill>
                            <a:srgbClr val="FF9900"/>
                          </a:solidFill>
                          <a:latin typeface="Lexend Deca"/>
                          <a:ea typeface="Lexend Deca"/>
                          <a:cs typeface="Lexend Deca"/>
                          <a:sym typeface="Lexend Deca"/>
                        </a:rPr>
                        <a:t>ASK</a:t>
                      </a:r>
                      <a:endParaRPr b="1" sz="1800">
                        <a:solidFill>
                          <a:srgbClr val="FF9900"/>
                        </a:solidFill>
                        <a:latin typeface="Lexend Deca"/>
                        <a:ea typeface="Lexend Deca"/>
                        <a:cs typeface="Lexend Deca"/>
                        <a:sym typeface="Lexend Deca"/>
                      </a:endParaRPr>
                    </a:p>
                  </a:txBody>
                  <a:tcPr marT="91425" marB="91425" marR="91425" marL="91425"/>
                </a:tc>
                <a:tc>
                  <a:txBody>
                    <a:bodyPr/>
                    <a:lstStyle/>
                    <a:p>
                      <a:pPr indent="0" lvl="0" marL="0" rtl="0" algn="l">
                        <a:spcBef>
                          <a:spcPts val="0"/>
                        </a:spcBef>
                        <a:spcAft>
                          <a:spcPts val="0"/>
                        </a:spcAft>
                        <a:buNone/>
                      </a:pPr>
                      <a:r>
                        <a:t/>
                      </a:r>
                      <a:endParaRPr>
                        <a:highlight>
                          <a:srgbClr val="FF9900"/>
                        </a:highlight>
                      </a:endParaRPr>
                    </a:p>
                  </a:txBody>
                  <a:tcPr marT="91425" marB="91425" marR="91425" marL="91425">
                    <a:lnT cap="flat" cmpd="sng" w="9525">
                      <a:solidFill>
                        <a:srgbClr val="9E9E9E"/>
                      </a:solidFill>
                      <a:prstDash val="solid"/>
                      <a:round/>
                      <a:headEnd len="sm" w="sm" type="none"/>
                      <a:tailEnd len="sm" w="sm" type="none"/>
                    </a:lnT>
                    <a:solidFill>
                      <a:srgbClr val="FF9900"/>
                    </a:solidFill>
                  </a:tcPr>
                </a:tc>
                <a:tc>
                  <a:txBody>
                    <a:bodyPr/>
                    <a:lstStyle/>
                    <a:p>
                      <a:pPr indent="0" lvl="0" marL="0" rtl="0" algn="l">
                        <a:spcBef>
                          <a:spcPts val="0"/>
                        </a:spcBef>
                        <a:spcAft>
                          <a:spcPts val="0"/>
                        </a:spcAft>
                        <a:buNone/>
                      </a:pPr>
                      <a:r>
                        <a:t/>
                      </a:r>
                      <a:endParaRPr>
                        <a:highlight>
                          <a:srgbClr val="FF9900"/>
                        </a:highlight>
                      </a:endParaRPr>
                    </a:p>
                  </a:txBody>
                  <a:tcPr marT="91425" marB="91425" marR="91425" marL="91425">
                    <a:lnT cap="flat" cmpd="sng" w="9525">
                      <a:solidFill>
                        <a:srgbClr val="9E9E9E"/>
                      </a:solidFill>
                      <a:prstDash val="solid"/>
                      <a:round/>
                      <a:headEnd len="sm" w="sm" type="none"/>
                      <a:tailEnd len="sm" w="sm" type="none"/>
                    </a:lnT>
                    <a:solidFill>
                      <a:srgbClr val="FF9900"/>
                    </a:solidFill>
                  </a:tcPr>
                </a:tc>
                <a:tc>
                  <a:txBody>
                    <a:bodyPr/>
                    <a:lstStyle/>
                    <a:p>
                      <a:pPr indent="0" lvl="0" marL="0" rtl="0" algn="l">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ctr">
                        <a:spcBef>
                          <a:spcPts val="0"/>
                        </a:spcBef>
                        <a:spcAft>
                          <a:spcPts val="0"/>
                        </a:spcAft>
                        <a:buNone/>
                      </a:pPr>
                      <a:r>
                        <a:rPr b="1" lang="en" sz="1800">
                          <a:solidFill>
                            <a:srgbClr val="38761D"/>
                          </a:solidFill>
                          <a:latin typeface="Lexend Deca"/>
                          <a:ea typeface="Lexend Deca"/>
                          <a:cs typeface="Lexend Deca"/>
                          <a:sym typeface="Lexend Deca"/>
                        </a:rPr>
                        <a:t>EXPLORE</a:t>
                      </a:r>
                      <a:endParaRPr b="1" sz="1800">
                        <a:solidFill>
                          <a:srgbClr val="38761D"/>
                        </a:solidFill>
                        <a:latin typeface="Lexend Deca"/>
                        <a:ea typeface="Lexend Deca"/>
                        <a:cs typeface="Lexend Deca"/>
                        <a:sym typeface="Lexend Deca"/>
                      </a:endParaRPr>
                    </a:p>
                  </a:txBody>
                  <a:tcPr marT="91425" marB="91425" marR="91425" marL="91425"/>
                </a:tc>
                <a:tc>
                  <a:txBody>
                    <a:bodyPr/>
                    <a:lstStyle/>
                    <a:p>
                      <a:pPr indent="0" lvl="0" marL="0" rtl="0" algn="l">
                        <a:spcBef>
                          <a:spcPts val="0"/>
                        </a:spcBef>
                        <a:spcAft>
                          <a:spcPts val="0"/>
                        </a:spcAft>
                        <a:buNone/>
                      </a:pPr>
                      <a:r>
                        <a:t/>
                      </a:r>
                      <a:endParaRPr>
                        <a:highlight>
                          <a:srgbClr val="FF9900"/>
                        </a:highlight>
                      </a:endParaRPr>
                    </a:p>
                  </a:txBody>
                  <a:tcPr marT="91425" marB="91425" marR="91425" marL="91425">
                    <a:solidFill>
                      <a:srgbClr val="38761D"/>
                    </a:solidFill>
                  </a:tcPr>
                </a:tc>
                <a:tc>
                  <a:txBody>
                    <a:bodyPr/>
                    <a:lstStyle/>
                    <a:p>
                      <a:pPr indent="0" lvl="0" marL="0" rtl="0" algn="l">
                        <a:spcBef>
                          <a:spcPts val="0"/>
                        </a:spcBef>
                        <a:spcAft>
                          <a:spcPts val="0"/>
                        </a:spcAft>
                        <a:buNone/>
                      </a:pPr>
                      <a:r>
                        <a:t/>
                      </a:r>
                      <a:endParaRPr>
                        <a:highlight>
                          <a:srgbClr val="FF9900"/>
                        </a:highlight>
                      </a:endParaRPr>
                    </a:p>
                  </a:txBody>
                  <a:tcPr marT="91425" marB="91425" marR="91425" marL="91425">
                    <a:solidFill>
                      <a:srgbClr val="38761D"/>
                    </a:solidFill>
                  </a:tcPr>
                </a:tc>
                <a:tc>
                  <a:txBody>
                    <a:bodyPr/>
                    <a:lstStyle/>
                    <a:p>
                      <a:pPr indent="0" lvl="0" marL="0" rtl="0" algn="l">
                        <a:spcBef>
                          <a:spcPts val="0"/>
                        </a:spcBef>
                        <a:spcAft>
                          <a:spcPts val="0"/>
                        </a:spcAft>
                        <a:buNone/>
                      </a:pPr>
                      <a:r>
                        <a:t/>
                      </a:r>
                      <a:endParaRPr/>
                    </a:p>
                  </a:txBody>
                  <a:tcPr marT="91425" marB="91425" marR="91425" marL="91425">
                    <a:solidFill>
                      <a:srgbClr val="FFFFFF"/>
                    </a:solidFill>
                  </a:tcPr>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ctr">
                        <a:spcBef>
                          <a:spcPts val="0"/>
                        </a:spcBef>
                        <a:spcAft>
                          <a:spcPts val="0"/>
                        </a:spcAft>
                        <a:buNone/>
                      </a:pPr>
                      <a:r>
                        <a:rPr b="1" lang="en" sz="1800">
                          <a:solidFill>
                            <a:srgbClr val="0000FF"/>
                          </a:solidFill>
                          <a:latin typeface="Lexend Deca"/>
                          <a:ea typeface="Lexend Deca"/>
                          <a:cs typeface="Lexend Deca"/>
                          <a:sym typeface="Lexend Deca"/>
                        </a:rPr>
                        <a:t>MODEL</a:t>
                      </a:r>
                      <a:endParaRPr b="1" sz="1800">
                        <a:solidFill>
                          <a:srgbClr val="0000FF"/>
                        </a:solidFill>
                        <a:latin typeface="Lexend Deca"/>
                        <a:ea typeface="Lexend Deca"/>
                        <a:cs typeface="Lexend Deca"/>
                        <a:sym typeface="Lexend Deca"/>
                      </a:endParaRPr>
                    </a:p>
                  </a:txBody>
                  <a:tcPr marT="91425" marB="91425" marR="91425" marL="91425"/>
                </a:tc>
                <a:tc>
                  <a:txBody>
                    <a:bodyPr/>
                    <a:lstStyle/>
                    <a:p>
                      <a:pPr indent="0" lvl="0" marL="0" rtl="0" algn="l">
                        <a:spcBef>
                          <a:spcPts val="0"/>
                        </a:spcBef>
                        <a:spcAft>
                          <a:spcPts val="0"/>
                        </a:spcAft>
                        <a:buNone/>
                      </a:pPr>
                      <a:r>
                        <a:t/>
                      </a:r>
                      <a:endParaRPr>
                        <a:highlight>
                          <a:srgbClr val="FF9900"/>
                        </a:highlight>
                      </a:endParaRPr>
                    </a:p>
                  </a:txBody>
                  <a:tcPr marT="91425" marB="91425" marR="91425" marL="91425">
                    <a:solidFill>
                      <a:srgbClr val="0000FF"/>
                    </a:solidFill>
                  </a:tcPr>
                </a:tc>
                <a:tc>
                  <a:txBody>
                    <a:bodyPr/>
                    <a:lstStyle/>
                    <a:p>
                      <a:pPr indent="0" lvl="0" marL="0" rtl="0" algn="l">
                        <a:spcBef>
                          <a:spcPts val="0"/>
                        </a:spcBef>
                        <a:spcAft>
                          <a:spcPts val="0"/>
                        </a:spcAft>
                        <a:buNone/>
                      </a:pPr>
                      <a:r>
                        <a:t/>
                      </a:r>
                      <a:endParaRPr>
                        <a:highlight>
                          <a:srgbClr val="FF9900"/>
                        </a:highlight>
                      </a:endParaRPr>
                    </a:p>
                  </a:txBody>
                  <a:tcPr marT="91425" marB="91425" marR="91425" marL="91425">
                    <a:solidFill>
                      <a:srgbClr val="0000FF"/>
                    </a:solidFill>
                  </a:tcPr>
                </a:tc>
                <a:tc>
                  <a:txBody>
                    <a:bodyPr/>
                    <a:lstStyle/>
                    <a:p>
                      <a:pPr indent="0" lvl="0" marL="0" rtl="0" algn="l">
                        <a:spcBef>
                          <a:spcPts val="0"/>
                        </a:spcBef>
                        <a:spcAft>
                          <a:spcPts val="0"/>
                        </a:spcAft>
                        <a:buNone/>
                      </a:pPr>
                      <a:r>
                        <a:t/>
                      </a:r>
                      <a:endParaRPr/>
                    </a:p>
                  </a:txBody>
                  <a:tcPr marT="91425" marB="91425" marR="91425" marL="91425">
                    <a:solidFill>
                      <a:srgbClr val="0000FF"/>
                    </a:solidFill>
                  </a:tcPr>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ctr">
                        <a:spcBef>
                          <a:spcPts val="0"/>
                        </a:spcBef>
                        <a:spcAft>
                          <a:spcPts val="0"/>
                        </a:spcAft>
                        <a:buNone/>
                      </a:pPr>
                      <a:r>
                        <a:rPr b="1" i="1" lang="en">
                          <a:solidFill>
                            <a:srgbClr val="0000FF"/>
                          </a:solidFill>
                          <a:latin typeface="Lexend Deca"/>
                          <a:ea typeface="Lexend Deca"/>
                          <a:cs typeface="Lexend Deca"/>
                          <a:sym typeface="Lexend Deca"/>
                        </a:rPr>
                        <a:t>Decision</a:t>
                      </a:r>
                      <a:r>
                        <a:rPr b="1" i="1" lang="en">
                          <a:solidFill>
                            <a:srgbClr val="0000FF"/>
                          </a:solidFill>
                          <a:latin typeface="Lexend Deca"/>
                          <a:ea typeface="Lexend Deca"/>
                          <a:cs typeface="Lexend Deca"/>
                          <a:sym typeface="Lexend Deca"/>
                        </a:rPr>
                        <a:t> Matrix</a:t>
                      </a:r>
                      <a:endParaRPr b="1" i="1">
                        <a:solidFill>
                          <a:srgbClr val="0000FF"/>
                        </a:solidFill>
                        <a:latin typeface="Lexend Deca"/>
                        <a:ea typeface="Lexend Deca"/>
                        <a:cs typeface="Lexend Deca"/>
                        <a:sym typeface="Lexend Deca"/>
                      </a:endParaRPr>
                    </a:p>
                  </a:txBody>
                  <a:tcPr marT="91425" marB="91425" marR="91425" marL="91425"/>
                </a:tc>
                <a:tc>
                  <a:txBody>
                    <a:bodyPr/>
                    <a:lstStyle/>
                    <a:p>
                      <a:pPr indent="0" lvl="0" marL="0" rtl="0" algn="l">
                        <a:spcBef>
                          <a:spcPts val="0"/>
                        </a:spcBef>
                        <a:spcAft>
                          <a:spcPts val="0"/>
                        </a:spcAft>
                        <a:buNone/>
                      </a:pPr>
                      <a:r>
                        <a:t/>
                      </a:r>
                      <a:endParaRPr>
                        <a:highlight>
                          <a:srgbClr val="FF9900"/>
                        </a:highlight>
                      </a:endParaRPr>
                    </a:p>
                  </a:txBody>
                  <a:tcPr marT="91425" marB="91425" marR="91425" marL="91425">
                    <a:solidFill>
                      <a:srgbClr val="0000FF"/>
                    </a:solidFill>
                  </a:tcPr>
                </a:tc>
                <a:tc>
                  <a:txBody>
                    <a:bodyPr/>
                    <a:lstStyle/>
                    <a:p>
                      <a:pPr indent="0" lvl="0" marL="0" rtl="0" algn="l">
                        <a:spcBef>
                          <a:spcPts val="0"/>
                        </a:spcBef>
                        <a:spcAft>
                          <a:spcPts val="0"/>
                        </a:spcAft>
                        <a:buNone/>
                      </a:pPr>
                      <a:r>
                        <a:t/>
                      </a:r>
                      <a:endParaRPr>
                        <a:highlight>
                          <a:srgbClr val="FF9900"/>
                        </a:highlight>
                      </a:endParaRPr>
                    </a:p>
                  </a:txBody>
                  <a:tcPr marT="91425" marB="91425" marR="91425" marL="91425">
                    <a:solidFill>
                      <a:srgbClr val="0000FF"/>
                    </a:solidFill>
                  </a:tcPr>
                </a:tc>
                <a:tc>
                  <a:txBody>
                    <a:bodyPr/>
                    <a:lstStyle/>
                    <a:p>
                      <a:pPr indent="0" lvl="0" marL="0" rtl="0" algn="l">
                        <a:spcBef>
                          <a:spcPts val="0"/>
                        </a:spcBef>
                        <a:spcAft>
                          <a:spcPts val="0"/>
                        </a:spcAft>
                        <a:buNone/>
                      </a:pPr>
                      <a:r>
                        <a:t/>
                      </a:r>
                      <a:endParaRPr/>
                    </a:p>
                  </a:txBody>
                  <a:tcPr marT="91425" marB="91425" marR="91425" marL="91425">
                    <a:solidFill>
                      <a:srgbClr val="0000FF"/>
                    </a:solidFill>
                  </a:tcPr>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ctr">
                        <a:spcBef>
                          <a:spcPts val="0"/>
                        </a:spcBef>
                        <a:spcAft>
                          <a:spcPts val="0"/>
                        </a:spcAft>
                        <a:buNone/>
                      </a:pPr>
                      <a:r>
                        <a:rPr b="1" lang="en" sz="1800">
                          <a:solidFill>
                            <a:srgbClr val="9900FF"/>
                          </a:solidFill>
                          <a:latin typeface="Lexend Deca"/>
                          <a:ea typeface="Lexend Deca"/>
                          <a:cs typeface="Lexend Deca"/>
                          <a:sym typeface="Lexend Deca"/>
                        </a:rPr>
                        <a:t>EVALUATE</a:t>
                      </a:r>
                      <a:endParaRPr b="1" sz="1800">
                        <a:solidFill>
                          <a:srgbClr val="9900FF"/>
                        </a:solidFill>
                        <a:latin typeface="Lexend Deca"/>
                        <a:ea typeface="Lexend Deca"/>
                        <a:cs typeface="Lexend Deca"/>
                        <a:sym typeface="Lexend Deca"/>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FFFFFF"/>
                    </a:solidFill>
                  </a:tcPr>
                </a:tc>
                <a:tc>
                  <a:txBody>
                    <a:bodyPr/>
                    <a:lstStyle/>
                    <a:p>
                      <a:pPr indent="0" lvl="0" marL="0" rtl="0" algn="l">
                        <a:spcBef>
                          <a:spcPts val="0"/>
                        </a:spcBef>
                        <a:spcAft>
                          <a:spcPts val="0"/>
                        </a:spcAft>
                        <a:buNone/>
                      </a:pPr>
                      <a:r>
                        <a:t/>
                      </a:r>
                      <a:endParaRPr>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t/>
                      </a:r>
                      <a:endParaRPr>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t/>
                      </a:r>
                      <a:endParaRPr/>
                    </a:p>
                  </a:txBody>
                  <a:tcPr marT="91425" marB="91425" marR="91425" marL="91425">
                    <a:solidFill>
                      <a:srgbClr val="9900FF"/>
                    </a:solidFill>
                  </a:tcPr>
                </a:tc>
              </a:tr>
              <a:tr h="330675">
                <a:tc>
                  <a:txBody>
                    <a:bodyPr/>
                    <a:lstStyle/>
                    <a:p>
                      <a:pPr indent="0" lvl="0" marL="0" rtl="0" algn="ctr">
                        <a:spcBef>
                          <a:spcPts val="0"/>
                        </a:spcBef>
                        <a:spcAft>
                          <a:spcPts val="0"/>
                        </a:spcAft>
                        <a:buNone/>
                      </a:pPr>
                      <a:r>
                        <a:rPr b="1" lang="en" sz="1800">
                          <a:solidFill>
                            <a:srgbClr val="FF0000"/>
                          </a:solidFill>
                          <a:latin typeface="Lexend Deca"/>
                          <a:ea typeface="Lexend Deca"/>
                          <a:cs typeface="Lexend Deca"/>
                          <a:sym typeface="Lexend Deca"/>
                        </a:rPr>
                        <a:t>EXPLAIN</a:t>
                      </a:r>
                      <a:endParaRPr b="1" sz="1800">
                        <a:solidFill>
                          <a:srgbClr val="FF0000"/>
                        </a:solidFill>
                        <a:latin typeface="Lexend Deca"/>
                        <a:ea typeface="Lexend Deca"/>
                        <a:cs typeface="Lexend Deca"/>
                        <a:sym typeface="Lexend Deca"/>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FFFFFF"/>
                    </a:solidFill>
                  </a:tcPr>
                </a:tc>
                <a:tc>
                  <a:txBody>
                    <a:bodyPr/>
                    <a:lstStyle/>
                    <a:p>
                      <a:pPr indent="0" lvl="0" marL="0" rtl="0" algn="l">
                        <a:spcBef>
                          <a:spcPts val="0"/>
                        </a:spcBef>
                        <a:spcAft>
                          <a:spcPts val="0"/>
                        </a:spcAft>
                        <a:buNone/>
                      </a:pPr>
                      <a:r>
                        <a:t/>
                      </a:r>
                      <a:endParaRPr/>
                    </a:p>
                  </a:txBody>
                  <a:tcPr marT="91425" marB="91425" marR="91425" marL="91425">
                    <a:solidFill>
                      <a:srgbClr val="FFFFFF"/>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FF0000"/>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24" name="Shape 224"/>
        <p:cNvGrpSpPr/>
        <p:nvPr/>
      </p:nvGrpSpPr>
      <p:grpSpPr>
        <a:xfrm>
          <a:off x="0" y="0"/>
          <a:ext cx="0" cy="0"/>
          <a:chOff x="0" y="0"/>
          <a:chExt cx="0" cy="0"/>
        </a:xfrm>
      </p:grpSpPr>
      <p:graphicFrame>
        <p:nvGraphicFramePr>
          <p:cNvPr id="225" name="Google Shape;225;p43"/>
          <p:cNvGraphicFramePr/>
          <p:nvPr/>
        </p:nvGraphicFramePr>
        <p:xfrm>
          <a:off x="332850" y="846425"/>
          <a:ext cx="3000000" cy="3000000"/>
        </p:xfrm>
        <a:graphic>
          <a:graphicData uri="http://schemas.openxmlformats.org/drawingml/2006/table">
            <a:tbl>
              <a:tblPr>
                <a:noFill/>
                <a:tableStyleId>{A7E41F60-DD4B-4B9C-AAC7-A95E12B81689}</a:tableStyleId>
              </a:tblPr>
              <a:tblGrid>
                <a:gridCol w="2358450"/>
                <a:gridCol w="6041850"/>
              </a:tblGrid>
              <a:tr h="330850">
                <a:tc gridSpan="2">
                  <a:txBody>
                    <a:bodyPr/>
                    <a:lstStyle/>
                    <a:p>
                      <a:pPr indent="0" lvl="0" marL="0" rtl="0" algn="ctr">
                        <a:spcBef>
                          <a:spcPts val="0"/>
                        </a:spcBef>
                        <a:spcAft>
                          <a:spcPts val="0"/>
                        </a:spcAft>
                        <a:buNone/>
                      </a:pPr>
                      <a:r>
                        <a:rPr b="1" lang="en" sz="1200">
                          <a:latin typeface="Lexend Deca"/>
                          <a:ea typeface="Lexend Deca"/>
                          <a:cs typeface="Lexend Deca"/>
                          <a:sym typeface="Lexend Deca"/>
                        </a:rPr>
                        <a:t>Design Brief</a:t>
                      </a:r>
                      <a:endParaRPr b="1" sz="1200">
                        <a:latin typeface="Lexend Deca"/>
                        <a:ea typeface="Lexend Deca"/>
                        <a:cs typeface="Lexend Deca"/>
                        <a:sym typeface="Lexend Deca"/>
                      </a:endParaRPr>
                    </a:p>
                  </a:txBody>
                  <a:tcPr marT="91425" marB="91425" marR="91425" marL="91425"/>
                </a:tc>
                <a:tc hMerge="1"/>
              </a:tr>
              <a:tr h="272775">
                <a:tc>
                  <a:txBody>
                    <a:bodyPr/>
                    <a:lstStyle/>
                    <a:p>
                      <a:pPr indent="0" lvl="0" marL="0" rtl="0" algn="l">
                        <a:spcBef>
                          <a:spcPts val="0"/>
                        </a:spcBef>
                        <a:spcAft>
                          <a:spcPts val="0"/>
                        </a:spcAft>
                        <a:buNone/>
                      </a:pPr>
                      <a:r>
                        <a:rPr b="1" lang="en" sz="1200">
                          <a:latin typeface="Lexend Deca"/>
                          <a:ea typeface="Lexend Deca"/>
                          <a:cs typeface="Lexend Deca"/>
                          <a:sym typeface="Lexend Deca"/>
                        </a:rPr>
                        <a:t>Client:</a:t>
                      </a:r>
                      <a:endParaRPr b="1" sz="1200">
                        <a:latin typeface="Lexend Deca"/>
                        <a:ea typeface="Lexend Deca"/>
                        <a:cs typeface="Lexend Deca"/>
                        <a:sym typeface="Lexend Deca"/>
                      </a:endParaRPr>
                    </a:p>
                  </a:txBody>
                  <a:tcPr marT="91425" marB="91425" marR="91425" marL="91425"/>
                </a:tc>
                <a:tc>
                  <a:txBody>
                    <a:bodyPr/>
                    <a:lstStyle/>
                    <a:p>
                      <a:pPr indent="0" lvl="0" marL="0" rtl="0" algn="l">
                        <a:spcBef>
                          <a:spcPts val="0"/>
                        </a:spcBef>
                        <a:spcAft>
                          <a:spcPts val="0"/>
                        </a:spcAft>
                        <a:buNone/>
                      </a:pPr>
                      <a:r>
                        <a:t/>
                      </a:r>
                      <a:endParaRPr sz="1200">
                        <a:latin typeface="Lexend Deca"/>
                        <a:ea typeface="Lexend Deca"/>
                        <a:cs typeface="Lexend Deca"/>
                        <a:sym typeface="Lexend Deca"/>
                      </a:endParaRPr>
                    </a:p>
                  </a:txBody>
                  <a:tcPr marT="91425" marB="91425" marR="91425" marL="91425"/>
                </a:tc>
              </a:tr>
              <a:tr h="263175">
                <a:tc>
                  <a:txBody>
                    <a:bodyPr/>
                    <a:lstStyle/>
                    <a:p>
                      <a:pPr indent="0" lvl="0" marL="0" rtl="0" algn="l">
                        <a:spcBef>
                          <a:spcPts val="0"/>
                        </a:spcBef>
                        <a:spcAft>
                          <a:spcPts val="0"/>
                        </a:spcAft>
                        <a:buNone/>
                      </a:pPr>
                      <a:r>
                        <a:rPr b="1" lang="en" sz="1200">
                          <a:latin typeface="Lexend Deca"/>
                          <a:ea typeface="Lexend Deca"/>
                          <a:cs typeface="Lexend Deca"/>
                          <a:sym typeface="Lexend Deca"/>
                        </a:rPr>
                        <a:t>Designers:</a:t>
                      </a:r>
                      <a:endParaRPr b="1" sz="1200">
                        <a:latin typeface="Lexend Deca"/>
                        <a:ea typeface="Lexend Deca"/>
                        <a:cs typeface="Lexend Deca"/>
                        <a:sym typeface="Lexend Deca"/>
                      </a:endParaRPr>
                    </a:p>
                  </a:txBody>
                  <a:tcPr marT="91425" marB="91425" marR="91425" marL="91425"/>
                </a:tc>
                <a:tc>
                  <a:txBody>
                    <a:bodyPr/>
                    <a:lstStyle/>
                    <a:p>
                      <a:pPr indent="0" lvl="0" marL="0" rtl="0" algn="l">
                        <a:lnSpc>
                          <a:spcPct val="115000"/>
                        </a:lnSpc>
                        <a:spcBef>
                          <a:spcPts val="0"/>
                        </a:spcBef>
                        <a:spcAft>
                          <a:spcPts val="0"/>
                        </a:spcAft>
                        <a:buNone/>
                      </a:pPr>
                      <a:r>
                        <a:t/>
                      </a:r>
                      <a:endParaRPr sz="1200">
                        <a:highlight>
                          <a:srgbClr val="FFFFFF"/>
                        </a:highlight>
                        <a:latin typeface="Lexend Deca"/>
                        <a:ea typeface="Lexend Deca"/>
                        <a:cs typeface="Lexend Deca"/>
                        <a:sym typeface="Lexend Deca"/>
                      </a:endParaRPr>
                    </a:p>
                  </a:txBody>
                  <a:tcPr marT="91425" marB="91425" marR="91425" marL="91425"/>
                </a:tc>
              </a:tr>
              <a:tr h="472300">
                <a:tc>
                  <a:txBody>
                    <a:bodyPr/>
                    <a:lstStyle/>
                    <a:p>
                      <a:pPr indent="0" lvl="0" marL="0" rtl="0" algn="l">
                        <a:spcBef>
                          <a:spcPts val="0"/>
                        </a:spcBef>
                        <a:spcAft>
                          <a:spcPts val="0"/>
                        </a:spcAft>
                        <a:buNone/>
                      </a:pPr>
                      <a:r>
                        <a:rPr b="1" lang="en" sz="1200">
                          <a:latin typeface="Lexend Deca"/>
                          <a:ea typeface="Lexend Deca"/>
                          <a:cs typeface="Lexend Deca"/>
                          <a:sym typeface="Lexend Deca"/>
                        </a:rPr>
                        <a:t>Problem:</a:t>
                      </a:r>
                      <a:endParaRPr b="1" sz="1200">
                        <a:latin typeface="Lexend Deca"/>
                        <a:ea typeface="Lexend Deca"/>
                        <a:cs typeface="Lexend Deca"/>
                        <a:sym typeface="Lexend Deca"/>
                      </a:endParaRPr>
                    </a:p>
                  </a:txBody>
                  <a:tcPr marT="91425" marB="91425" marR="91425" marL="91425"/>
                </a:tc>
                <a:tc>
                  <a:txBody>
                    <a:bodyPr/>
                    <a:lstStyle/>
                    <a:p>
                      <a:pPr indent="0" lvl="0" marL="0" rtl="0" algn="l">
                        <a:lnSpc>
                          <a:spcPct val="115000"/>
                        </a:lnSpc>
                        <a:spcBef>
                          <a:spcPts val="0"/>
                        </a:spcBef>
                        <a:spcAft>
                          <a:spcPts val="0"/>
                        </a:spcAft>
                        <a:buNone/>
                      </a:pPr>
                      <a:r>
                        <a:t/>
                      </a:r>
                      <a:endParaRPr sz="1200">
                        <a:highlight>
                          <a:srgbClr val="FFFFFF"/>
                        </a:highlight>
                        <a:latin typeface="Lexend Deca"/>
                        <a:ea typeface="Lexend Deca"/>
                        <a:cs typeface="Lexend Deca"/>
                        <a:sym typeface="Lexend Deca"/>
                      </a:endParaRPr>
                    </a:p>
                  </a:txBody>
                  <a:tcPr marT="91425" marB="91425" marR="91425" marL="91425"/>
                </a:tc>
              </a:tr>
              <a:tr h="856150">
                <a:tc>
                  <a:txBody>
                    <a:bodyPr/>
                    <a:lstStyle/>
                    <a:p>
                      <a:pPr indent="0" lvl="0" marL="0" marR="0" rtl="0" algn="l">
                        <a:spcBef>
                          <a:spcPts val="0"/>
                        </a:spcBef>
                        <a:spcAft>
                          <a:spcPts val="0"/>
                        </a:spcAft>
                        <a:buNone/>
                      </a:pPr>
                      <a:r>
                        <a:rPr b="1" lang="en" sz="1200">
                          <a:latin typeface="Lexend Deca"/>
                          <a:ea typeface="Lexend Deca"/>
                          <a:cs typeface="Lexend Deca"/>
                          <a:sym typeface="Lexend Deca"/>
                        </a:rPr>
                        <a:t>Constraints:</a:t>
                      </a:r>
                      <a:endParaRPr b="1" sz="1200">
                        <a:latin typeface="Lexend Deca"/>
                        <a:ea typeface="Lexend Deca"/>
                        <a:cs typeface="Lexend Deca"/>
                        <a:sym typeface="Lexend Deca"/>
                      </a:endParaRPr>
                    </a:p>
                    <a:p>
                      <a:pPr indent="0" lvl="0" marL="0" marR="0" rtl="0" algn="l">
                        <a:spcBef>
                          <a:spcPts val="0"/>
                        </a:spcBef>
                        <a:spcAft>
                          <a:spcPts val="0"/>
                        </a:spcAft>
                        <a:buNone/>
                      </a:pPr>
                      <a:r>
                        <a:rPr b="1" i="1" lang="en" sz="1200">
                          <a:latin typeface="Lexend Deca"/>
                          <a:ea typeface="Lexend Deca"/>
                          <a:cs typeface="Lexend Deca"/>
                          <a:sym typeface="Lexend Deca"/>
                        </a:rPr>
                        <a:t>(What limits or restricts your ability to complete the project?)</a:t>
                      </a:r>
                      <a:endParaRPr sz="1200">
                        <a:latin typeface="Lexend Deca"/>
                        <a:ea typeface="Lexend Deca"/>
                        <a:cs typeface="Lexend Deca"/>
                        <a:sym typeface="Lexend Deca"/>
                      </a:endParaRPr>
                    </a:p>
                  </a:txBody>
                  <a:tcPr marT="91425" marB="91425" marR="91425" marL="91425"/>
                </a:tc>
                <a:tc>
                  <a:txBody>
                    <a:bodyPr/>
                    <a:lstStyle/>
                    <a:p>
                      <a:pPr indent="0" lvl="0" marL="457200" rtl="0" algn="l">
                        <a:lnSpc>
                          <a:spcPct val="115000"/>
                        </a:lnSpc>
                        <a:spcBef>
                          <a:spcPts val="0"/>
                        </a:spcBef>
                        <a:spcAft>
                          <a:spcPts val="0"/>
                        </a:spcAft>
                        <a:buNone/>
                      </a:pPr>
                      <a:r>
                        <a:t/>
                      </a:r>
                      <a:endParaRPr sz="1200">
                        <a:latin typeface="Lexend Deca"/>
                        <a:ea typeface="Lexend Deca"/>
                        <a:cs typeface="Lexend Deca"/>
                        <a:sym typeface="Lexend Deca"/>
                      </a:endParaRPr>
                    </a:p>
                  </a:txBody>
                  <a:tcPr marT="91425" marB="91425" marR="91425" marL="91425"/>
                </a:tc>
              </a:tr>
              <a:tr h="832925">
                <a:tc>
                  <a:txBody>
                    <a:bodyPr/>
                    <a:lstStyle/>
                    <a:p>
                      <a:pPr indent="0" lvl="0" marL="0" marR="0" rtl="0" algn="l">
                        <a:spcBef>
                          <a:spcPts val="0"/>
                        </a:spcBef>
                        <a:spcAft>
                          <a:spcPts val="0"/>
                        </a:spcAft>
                        <a:buNone/>
                      </a:pPr>
                      <a:r>
                        <a:rPr b="1" lang="en" sz="1200">
                          <a:latin typeface="Lexend Deca"/>
                          <a:ea typeface="Lexend Deca"/>
                          <a:cs typeface="Lexend Deca"/>
                          <a:sym typeface="Lexend Deca"/>
                        </a:rPr>
                        <a:t>Criteria:</a:t>
                      </a:r>
                      <a:endParaRPr b="1" sz="1200">
                        <a:latin typeface="Lexend Deca"/>
                        <a:ea typeface="Lexend Deca"/>
                        <a:cs typeface="Lexend Deca"/>
                        <a:sym typeface="Lexend Deca"/>
                      </a:endParaRPr>
                    </a:p>
                    <a:p>
                      <a:pPr indent="0" lvl="0" marL="0" marR="0" rtl="0" algn="l">
                        <a:spcBef>
                          <a:spcPts val="0"/>
                        </a:spcBef>
                        <a:spcAft>
                          <a:spcPts val="0"/>
                        </a:spcAft>
                        <a:buNone/>
                      </a:pPr>
                      <a:r>
                        <a:rPr b="1" i="1" lang="en" sz="1200">
                          <a:latin typeface="Lexend Deca"/>
                          <a:ea typeface="Lexend Deca"/>
                          <a:cs typeface="Lexend Deca"/>
                          <a:sym typeface="Lexend Deca"/>
                        </a:rPr>
                        <a:t>(Requirements that you must include in your project.)</a:t>
                      </a:r>
                      <a:endParaRPr sz="1200">
                        <a:latin typeface="Lexend Deca"/>
                        <a:ea typeface="Lexend Deca"/>
                        <a:cs typeface="Lexend Deca"/>
                        <a:sym typeface="Lexend Deca"/>
                      </a:endParaRPr>
                    </a:p>
                  </a:txBody>
                  <a:tcPr marT="91425" marB="91425" marR="91425" marL="91425"/>
                </a:tc>
                <a:tc>
                  <a:txBody>
                    <a:bodyPr/>
                    <a:lstStyle/>
                    <a:p>
                      <a:pPr indent="0" lvl="0" marL="457200" rtl="0" algn="l">
                        <a:spcBef>
                          <a:spcPts val="0"/>
                        </a:spcBef>
                        <a:spcAft>
                          <a:spcPts val="0"/>
                        </a:spcAft>
                        <a:buNone/>
                      </a:pPr>
                      <a:r>
                        <a:t/>
                      </a:r>
                      <a:endParaRPr sz="1200">
                        <a:latin typeface="Lexend Deca"/>
                        <a:ea typeface="Lexend Deca"/>
                        <a:cs typeface="Lexend Deca"/>
                        <a:sym typeface="Lexend Deca"/>
                      </a:endParaRPr>
                    </a:p>
                  </a:txBody>
                  <a:tcPr marT="91425" marB="91425" marR="91425" marL="91425"/>
                </a:tc>
              </a:tr>
              <a:tr h="693475">
                <a:tc>
                  <a:txBody>
                    <a:bodyPr/>
                    <a:lstStyle/>
                    <a:p>
                      <a:pPr indent="0" lvl="0" marL="0" marR="0" rtl="0" algn="l">
                        <a:spcBef>
                          <a:spcPts val="0"/>
                        </a:spcBef>
                        <a:spcAft>
                          <a:spcPts val="0"/>
                        </a:spcAft>
                        <a:buNone/>
                      </a:pPr>
                      <a:r>
                        <a:rPr b="1" lang="en" sz="1200">
                          <a:latin typeface="Lexend Deca"/>
                          <a:ea typeface="Lexend Deca"/>
                          <a:cs typeface="Lexend Deca"/>
                          <a:sym typeface="Lexend Deca"/>
                        </a:rPr>
                        <a:t>Deliverables:</a:t>
                      </a:r>
                      <a:endParaRPr b="1" sz="1200">
                        <a:latin typeface="Lexend Deca"/>
                        <a:ea typeface="Lexend Deca"/>
                        <a:cs typeface="Lexend Deca"/>
                        <a:sym typeface="Lexend Deca"/>
                      </a:endParaRPr>
                    </a:p>
                    <a:p>
                      <a:pPr indent="0" lvl="0" marL="0" marR="0" rtl="0" algn="l">
                        <a:spcBef>
                          <a:spcPts val="0"/>
                        </a:spcBef>
                        <a:spcAft>
                          <a:spcPts val="0"/>
                        </a:spcAft>
                        <a:buNone/>
                      </a:pPr>
                      <a:r>
                        <a:rPr b="1" i="1" lang="en" sz="1200">
                          <a:latin typeface="Lexend Deca"/>
                          <a:ea typeface="Lexend Deca"/>
                          <a:cs typeface="Lexend Deca"/>
                          <a:sym typeface="Lexend Deca"/>
                        </a:rPr>
                        <a:t>(What do you have to turn in?)</a:t>
                      </a:r>
                      <a:endParaRPr b="1" i="1" sz="1200">
                        <a:latin typeface="Lexend Deca"/>
                        <a:ea typeface="Lexend Deca"/>
                        <a:cs typeface="Lexend Deca"/>
                        <a:sym typeface="Lexend Deca"/>
                      </a:endParaRPr>
                    </a:p>
                  </a:txBody>
                  <a:tcPr marT="91425" marB="91425" marR="91425" marL="91425"/>
                </a:tc>
                <a:tc>
                  <a:txBody>
                    <a:bodyPr/>
                    <a:lstStyle/>
                    <a:p>
                      <a:pPr indent="-292100" lvl="0" marL="457200" rtl="0" algn="l">
                        <a:spcBef>
                          <a:spcPts val="0"/>
                        </a:spcBef>
                        <a:spcAft>
                          <a:spcPts val="0"/>
                        </a:spcAft>
                        <a:buSzPts val="1000"/>
                        <a:buFont typeface="Lexend Deca"/>
                        <a:buChar char="❏"/>
                      </a:pPr>
                      <a:r>
                        <a:rPr lang="en" sz="1000">
                          <a:latin typeface="Lexend Deca"/>
                          <a:ea typeface="Lexend Deca"/>
                          <a:cs typeface="Lexend Deca"/>
                          <a:sym typeface="Lexend Deca"/>
                        </a:rPr>
                        <a:t>Design Brief                                                 0     </a:t>
                      </a:r>
                      <a:r>
                        <a:rPr lang="en" sz="1000">
                          <a:latin typeface="Lexend Deca"/>
                          <a:ea typeface="Lexend Deca"/>
                          <a:cs typeface="Lexend Deca"/>
                          <a:sym typeface="Lexend Deca"/>
                        </a:rPr>
                        <a:t>Team FINAL Sketch</a:t>
                      </a:r>
                      <a:r>
                        <a:rPr lang="en" sz="1000">
                          <a:latin typeface="Lexend Deca"/>
                          <a:ea typeface="Lexend Deca"/>
                          <a:cs typeface="Lexend Deca"/>
                          <a:sym typeface="Lexend Deca"/>
                        </a:rPr>
                        <a:t>     </a:t>
                      </a:r>
                      <a:endParaRPr sz="1000">
                        <a:latin typeface="Lexend Deca"/>
                        <a:ea typeface="Lexend Deca"/>
                        <a:cs typeface="Lexend Deca"/>
                        <a:sym typeface="Lexend Deca"/>
                      </a:endParaRPr>
                    </a:p>
                    <a:p>
                      <a:pPr indent="-292100" lvl="0" marL="457200" rtl="0" algn="l">
                        <a:spcBef>
                          <a:spcPts val="0"/>
                        </a:spcBef>
                        <a:spcAft>
                          <a:spcPts val="0"/>
                        </a:spcAft>
                        <a:buSzPts val="1000"/>
                        <a:buFont typeface="Lexend Deca"/>
                        <a:buChar char="❏"/>
                      </a:pPr>
                      <a:r>
                        <a:rPr lang="en" sz="1000">
                          <a:latin typeface="Lexend Deca"/>
                          <a:ea typeface="Lexend Deca"/>
                          <a:cs typeface="Lexend Deca"/>
                          <a:sym typeface="Lexend Deca"/>
                        </a:rPr>
                        <a:t>Research notes and references                 0     Data</a:t>
                      </a:r>
                      <a:endParaRPr sz="1000">
                        <a:latin typeface="Lexend Deca"/>
                        <a:ea typeface="Lexend Deca"/>
                        <a:cs typeface="Lexend Deca"/>
                        <a:sym typeface="Lexend Deca"/>
                      </a:endParaRPr>
                    </a:p>
                    <a:p>
                      <a:pPr indent="-292100" lvl="0" marL="457200" rtl="0" algn="l">
                        <a:spcBef>
                          <a:spcPts val="0"/>
                        </a:spcBef>
                        <a:spcAft>
                          <a:spcPts val="0"/>
                        </a:spcAft>
                        <a:buSzPts val="1000"/>
                        <a:buFont typeface="Lexend Deca"/>
                        <a:buChar char="❏"/>
                      </a:pPr>
                      <a:r>
                        <a:rPr lang="en" sz="1000">
                          <a:latin typeface="Lexend Deca"/>
                          <a:ea typeface="Lexend Deca"/>
                          <a:cs typeface="Lexend Deca"/>
                          <a:sym typeface="Lexend Deca"/>
                        </a:rPr>
                        <a:t>Individual Sketch                                        0     Reflection</a:t>
                      </a:r>
                      <a:endParaRPr sz="1000">
                        <a:latin typeface="Lexend Deca"/>
                        <a:ea typeface="Lexend Deca"/>
                        <a:cs typeface="Lexend Deca"/>
                        <a:sym typeface="Lexend Deca"/>
                      </a:endParaRPr>
                    </a:p>
                    <a:p>
                      <a:pPr indent="-292100" lvl="0" marL="457200" rtl="0" algn="l">
                        <a:spcBef>
                          <a:spcPts val="0"/>
                        </a:spcBef>
                        <a:spcAft>
                          <a:spcPts val="0"/>
                        </a:spcAft>
                        <a:buSzPts val="1000"/>
                        <a:buFont typeface="Lexend Deca"/>
                        <a:buChar char="❏"/>
                      </a:pPr>
                      <a:r>
                        <a:rPr lang="en" sz="1000">
                          <a:latin typeface="Lexend Deca"/>
                          <a:ea typeface="Lexend Deca"/>
                          <a:cs typeface="Lexend Deca"/>
                          <a:sym typeface="Lexend Deca"/>
                        </a:rPr>
                        <a:t>Decision Matrix</a:t>
                      </a:r>
                      <a:endParaRPr sz="1000">
                        <a:latin typeface="Lexend Deca"/>
                        <a:ea typeface="Lexend Deca"/>
                        <a:cs typeface="Lexend Deca"/>
                        <a:sym typeface="Lexend Deca"/>
                      </a:endParaRPr>
                    </a:p>
                  </a:txBody>
                  <a:tcPr marT="91425" marB="91425" marR="91425" marL="91425"/>
                </a:tc>
              </a:tr>
            </a:tbl>
          </a:graphicData>
        </a:graphic>
      </p:graphicFrame>
      <p:sp>
        <p:nvSpPr>
          <p:cNvPr id="226" name="Google Shape;226;p43"/>
          <p:cNvSpPr txBox="1"/>
          <p:nvPr/>
        </p:nvSpPr>
        <p:spPr>
          <a:xfrm>
            <a:off x="340650" y="163150"/>
            <a:ext cx="83847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9900FF"/>
                </a:solidFill>
                <a:latin typeface="Lexend Deca"/>
                <a:ea typeface="Lexend Deca"/>
                <a:cs typeface="Lexend Deca"/>
                <a:sym typeface="Lexend Deca"/>
              </a:rPr>
              <a:t>Problem: Environmental Design-</a:t>
            </a:r>
            <a:r>
              <a:rPr lang="en" sz="2800">
                <a:solidFill>
                  <a:srgbClr val="4A86E8"/>
                </a:solidFill>
                <a:latin typeface="Lexend Deca"/>
                <a:ea typeface="Lexend Deca"/>
                <a:cs typeface="Lexend Deca"/>
                <a:sym typeface="Lexend Deca"/>
              </a:rPr>
              <a:t> </a:t>
            </a:r>
            <a:r>
              <a:rPr b="1" lang="en" sz="2800">
                <a:solidFill>
                  <a:srgbClr val="FF9900"/>
                </a:solidFill>
                <a:latin typeface="Lexend Deca"/>
                <a:ea typeface="Lexend Deca"/>
                <a:cs typeface="Lexend Deca"/>
                <a:sym typeface="Lexend Deca"/>
              </a:rPr>
              <a:t>ASK</a:t>
            </a:r>
            <a:endParaRPr b="1">
              <a:solidFill>
                <a:srgbClr val="FF99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6"/>
          <p:cNvSpPr txBox="1"/>
          <p:nvPr/>
        </p:nvSpPr>
        <p:spPr>
          <a:xfrm>
            <a:off x="4100550" y="1434100"/>
            <a:ext cx="4660800" cy="6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666666"/>
                </a:solidFill>
              </a:rPr>
              <a:t>Stephanie Racine, M. Ed.</a:t>
            </a:r>
            <a:endParaRPr b="1" sz="2800">
              <a:solidFill>
                <a:srgbClr val="666666"/>
              </a:solidFill>
            </a:endParaRPr>
          </a:p>
        </p:txBody>
      </p:sp>
      <p:pic>
        <p:nvPicPr>
          <p:cNvPr id="108" name="Google Shape;108;p26"/>
          <p:cNvPicPr preferRelativeResize="0"/>
          <p:nvPr/>
        </p:nvPicPr>
        <p:blipFill>
          <a:blip r:embed="rId3">
            <a:alphaModFix/>
          </a:blip>
          <a:stretch>
            <a:fillRect/>
          </a:stretch>
        </p:blipFill>
        <p:spPr>
          <a:xfrm>
            <a:off x="2943925" y="264150"/>
            <a:ext cx="5334000" cy="1333500"/>
          </a:xfrm>
          <a:prstGeom prst="rect">
            <a:avLst/>
          </a:prstGeom>
          <a:noFill/>
          <a:ln>
            <a:noFill/>
          </a:ln>
        </p:spPr>
      </p:pic>
      <p:pic>
        <p:nvPicPr>
          <p:cNvPr id="109" name="Google Shape;109;p26"/>
          <p:cNvPicPr preferRelativeResize="0"/>
          <p:nvPr/>
        </p:nvPicPr>
        <p:blipFill>
          <a:blip r:embed="rId4">
            <a:alphaModFix/>
          </a:blip>
          <a:stretch>
            <a:fillRect/>
          </a:stretch>
        </p:blipFill>
        <p:spPr>
          <a:xfrm>
            <a:off x="1629843" y="207075"/>
            <a:ext cx="1324669" cy="1333500"/>
          </a:xfrm>
          <a:prstGeom prst="rect">
            <a:avLst/>
          </a:prstGeom>
          <a:noFill/>
          <a:ln>
            <a:noFill/>
          </a:ln>
        </p:spPr>
      </p:pic>
      <p:sp>
        <p:nvSpPr>
          <p:cNvPr id="110" name="Google Shape;110;p26"/>
          <p:cNvSpPr txBox="1"/>
          <p:nvPr/>
        </p:nvSpPr>
        <p:spPr>
          <a:xfrm>
            <a:off x="4223575" y="2679550"/>
            <a:ext cx="4209600" cy="12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rPr>
              <a:t>Mother of two beautiful girls, wife, 22 yr veteran teacher, Star Wars fanatic, Lego master builder and overall fan of anything from the 1980’s.  Currently working as a computer science teacher at Ponaganset Middle School in Foster, RI. </a:t>
            </a:r>
            <a:r>
              <a:rPr lang="en"/>
              <a:t> </a:t>
            </a:r>
            <a:endParaRPr/>
          </a:p>
        </p:txBody>
      </p:sp>
      <p:sp>
        <p:nvSpPr>
          <p:cNvPr id="111" name="Google Shape;111;p26"/>
          <p:cNvSpPr txBox="1"/>
          <p:nvPr/>
        </p:nvSpPr>
        <p:spPr>
          <a:xfrm>
            <a:off x="4223575" y="2056825"/>
            <a:ext cx="2774700" cy="6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rPr>
              <a:t>PLTW Master Teacher</a:t>
            </a:r>
            <a:endParaRPr b="1">
              <a:solidFill>
                <a:srgbClr val="666666"/>
              </a:solidFill>
            </a:endParaRPr>
          </a:p>
          <a:p>
            <a:pPr indent="0" lvl="0" marL="0" rtl="0" algn="l">
              <a:spcBef>
                <a:spcPts val="0"/>
              </a:spcBef>
              <a:spcAft>
                <a:spcPts val="0"/>
              </a:spcAft>
              <a:buNone/>
            </a:pPr>
            <a:r>
              <a:rPr b="1" lang="en">
                <a:solidFill>
                  <a:srgbClr val="666666"/>
                </a:solidFill>
              </a:rPr>
              <a:t>PLTW Launch Lead Teacher</a:t>
            </a:r>
            <a:endParaRPr b="1">
              <a:solidFill>
                <a:srgbClr val="666666"/>
              </a:solidFill>
            </a:endParaRPr>
          </a:p>
        </p:txBody>
      </p:sp>
      <p:sp>
        <p:nvSpPr>
          <p:cNvPr id="112" name="Google Shape;112;p26"/>
          <p:cNvSpPr txBox="1"/>
          <p:nvPr/>
        </p:nvSpPr>
        <p:spPr>
          <a:xfrm>
            <a:off x="4223575" y="3902875"/>
            <a:ext cx="2704200" cy="8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rPr>
              <a:t>Email: </a:t>
            </a:r>
            <a:r>
              <a:rPr lang="en" u="sng">
                <a:solidFill>
                  <a:schemeClr val="hlink"/>
                </a:solidFill>
                <a:hlinkClick r:id="rId5"/>
              </a:rPr>
              <a:t>sracine@fgschools.com</a:t>
            </a:r>
            <a:endParaRPr>
              <a:solidFill>
                <a:srgbClr val="666666"/>
              </a:solidFill>
            </a:endParaRPr>
          </a:p>
          <a:p>
            <a:pPr indent="0" lvl="0" marL="0" rtl="0" algn="l">
              <a:spcBef>
                <a:spcPts val="0"/>
              </a:spcBef>
              <a:spcAft>
                <a:spcPts val="0"/>
              </a:spcAft>
              <a:buNone/>
            </a:pPr>
            <a:r>
              <a:rPr lang="en">
                <a:solidFill>
                  <a:srgbClr val="666666"/>
                </a:solidFill>
              </a:rPr>
              <a:t>Instagram: @stemracine</a:t>
            </a:r>
            <a:endParaRPr>
              <a:solidFill>
                <a:srgbClr val="666666"/>
              </a:solidFill>
            </a:endParaRPr>
          </a:p>
          <a:p>
            <a:pPr indent="0" lvl="0" marL="0" rtl="0" algn="l">
              <a:spcBef>
                <a:spcPts val="0"/>
              </a:spcBef>
              <a:spcAft>
                <a:spcPts val="0"/>
              </a:spcAft>
              <a:buNone/>
            </a:pPr>
            <a:r>
              <a:rPr lang="en">
                <a:solidFill>
                  <a:srgbClr val="666666"/>
                </a:solidFill>
              </a:rPr>
              <a:t>Twitter: @scienceracine</a:t>
            </a:r>
            <a:endParaRPr>
              <a:solidFill>
                <a:srgbClr val="666666"/>
              </a:solidFill>
            </a:endParaRPr>
          </a:p>
          <a:p>
            <a:pPr indent="0" lvl="0" marL="0" rtl="0" algn="l">
              <a:spcBef>
                <a:spcPts val="0"/>
              </a:spcBef>
              <a:spcAft>
                <a:spcPts val="0"/>
              </a:spcAft>
              <a:buNone/>
            </a:pPr>
            <a:r>
              <a:t/>
            </a:r>
            <a:endParaRPr>
              <a:solidFill>
                <a:srgbClr val="666666"/>
              </a:solidFill>
            </a:endParaRPr>
          </a:p>
        </p:txBody>
      </p:sp>
      <p:pic>
        <p:nvPicPr>
          <p:cNvPr id="113" name="Google Shape;113;p26"/>
          <p:cNvPicPr preferRelativeResize="0"/>
          <p:nvPr/>
        </p:nvPicPr>
        <p:blipFill>
          <a:blip r:embed="rId6">
            <a:alphaModFix/>
          </a:blip>
          <a:stretch>
            <a:fillRect/>
          </a:stretch>
        </p:blipFill>
        <p:spPr>
          <a:xfrm>
            <a:off x="496725" y="1597650"/>
            <a:ext cx="3241050" cy="3241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0" name="Shape 230"/>
        <p:cNvGrpSpPr/>
        <p:nvPr/>
      </p:nvGrpSpPr>
      <p:grpSpPr>
        <a:xfrm>
          <a:off x="0" y="0"/>
          <a:ext cx="0" cy="0"/>
          <a:chOff x="0" y="0"/>
          <a:chExt cx="0" cy="0"/>
        </a:xfrm>
      </p:grpSpPr>
      <p:sp>
        <p:nvSpPr>
          <p:cNvPr id="231" name="Google Shape;231;p44"/>
          <p:cNvSpPr txBox="1"/>
          <p:nvPr/>
        </p:nvSpPr>
        <p:spPr>
          <a:xfrm>
            <a:off x="340650" y="163150"/>
            <a:ext cx="83847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9900FF"/>
                </a:solidFill>
                <a:latin typeface="Lexend Deca"/>
                <a:ea typeface="Lexend Deca"/>
                <a:cs typeface="Lexend Deca"/>
                <a:sym typeface="Lexend Deca"/>
              </a:rPr>
              <a:t>Problem: Environmental Design-</a:t>
            </a:r>
            <a:r>
              <a:rPr lang="en" sz="2800">
                <a:solidFill>
                  <a:srgbClr val="4A86E8"/>
                </a:solidFill>
                <a:latin typeface="Lexend Deca"/>
                <a:ea typeface="Lexend Deca"/>
                <a:cs typeface="Lexend Deca"/>
                <a:sym typeface="Lexend Deca"/>
              </a:rPr>
              <a:t> </a:t>
            </a:r>
            <a:r>
              <a:rPr b="1" lang="en" sz="3000">
                <a:solidFill>
                  <a:srgbClr val="FF9900"/>
                </a:solidFill>
                <a:latin typeface="Lexend Deca"/>
                <a:ea typeface="Lexend Deca"/>
                <a:cs typeface="Lexend Deca"/>
                <a:sym typeface="Lexend Deca"/>
              </a:rPr>
              <a:t>ASK</a:t>
            </a:r>
            <a:endParaRPr b="1" sz="3000">
              <a:solidFill>
                <a:srgbClr val="FF9900"/>
              </a:solidFill>
            </a:endParaRPr>
          </a:p>
        </p:txBody>
      </p:sp>
      <p:sp>
        <p:nvSpPr>
          <p:cNvPr id="232" name="Google Shape;232;p44"/>
          <p:cNvSpPr txBox="1"/>
          <p:nvPr/>
        </p:nvSpPr>
        <p:spPr>
          <a:xfrm>
            <a:off x="442900" y="1071750"/>
            <a:ext cx="8103000" cy="3605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Lexend Deca"/>
              <a:buAutoNum type="arabicPeriod"/>
            </a:pPr>
            <a:r>
              <a:rPr lang="en" sz="1800">
                <a:latin typeface="Lexend Deca"/>
                <a:ea typeface="Lexend Deca"/>
                <a:cs typeface="Lexend Deca"/>
                <a:sym typeface="Lexend Deca"/>
              </a:rPr>
              <a:t>What is the problem we are trying to solve? Is there a need or a want that we are trying to fulfill?</a:t>
            </a:r>
            <a:endParaRPr sz="1800">
              <a:latin typeface="Lexend Deca"/>
              <a:ea typeface="Lexend Deca"/>
              <a:cs typeface="Lexend Deca"/>
              <a:sym typeface="Lexend Deca"/>
            </a:endParaRPr>
          </a:p>
          <a:p>
            <a:pPr indent="0" lvl="0" marL="0" rtl="0" algn="l">
              <a:spcBef>
                <a:spcPts val="0"/>
              </a:spcBef>
              <a:spcAft>
                <a:spcPts val="0"/>
              </a:spcAft>
              <a:buNone/>
            </a:pPr>
            <a:r>
              <a:t/>
            </a:r>
            <a:endParaRPr sz="1800">
              <a:latin typeface="Lexend Deca"/>
              <a:ea typeface="Lexend Deca"/>
              <a:cs typeface="Lexend Deca"/>
              <a:sym typeface="Lexend Deca"/>
            </a:endParaRPr>
          </a:p>
          <a:p>
            <a:pPr indent="0" lvl="0" marL="0" rtl="0" algn="l">
              <a:spcBef>
                <a:spcPts val="0"/>
              </a:spcBef>
              <a:spcAft>
                <a:spcPts val="0"/>
              </a:spcAft>
              <a:buNone/>
            </a:pPr>
            <a:r>
              <a:t/>
            </a:r>
            <a:endParaRPr sz="1800">
              <a:latin typeface="Lexend Deca"/>
              <a:ea typeface="Lexend Deca"/>
              <a:cs typeface="Lexend Deca"/>
              <a:sym typeface="Lexend Deca"/>
            </a:endParaRPr>
          </a:p>
          <a:p>
            <a:pPr indent="0" lvl="0" marL="0" rtl="0" algn="l">
              <a:spcBef>
                <a:spcPts val="0"/>
              </a:spcBef>
              <a:spcAft>
                <a:spcPts val="0"/>
              </a:spcAft>
              <a:buNone/>
            </a:pPr>
            <a:r>
              <a:t/>
            </a:r>
            <a:endParaRPr sz="1800">
              <a:latin typeface="Lexend Deca"/>
              <a:ea typeface="Lexend Deca"/>
              <a:cs typeface="Lexend Deca"/>
              <a:sym typeface="Lexend Deca"/>
            </a:endParaRPr>
          </a:p>
          <a:p>
            <a:pPr indent="0" lvl="0" marL="0" rtl="0" algn="l">
              <a:spcBef>
                <a:spcPts val="0"/>
              </a:spcBef>
              <a:spcAft>
                <a:spcPts val="0"/>
              </a:spcAft>
              <a:buNone/>
            </a:pPr>
            <a:r>
              <a:t/>
            </a:r>
            <a:endParaRPr sz="1800">
              <a:latin typeface="Lexend Deca"/>
              <a:ea typeface="Lexend Deca"/>
              <a:cs typeface="Lexend Deca"/>
              <a:sym typeface="Lexend Deca"/>
            </a:endParaRPr>
          </a:p>
          <a:p>
            <a:pPr indent="0" lvl="0" marL="0" rtl="0" algn="l">
              <a:spcBef>
                <a:spcPts val="0"/>
              </a:spcBef>
              <a:spcAft>
                <a:spcPts val="0"/>
              </a:spcAft>
              <a:buNone/>
            </a:pPr>
            <a:r>
              <a:t/>
            </a:r>
            <a:endParaRPr sz="1800">
              <a:latin typeface="Lexend Deca"/>
              <a:ea typeface="Lexend Deca"/>
              <a:cs typeface="Lexend Deca"/>
              <a:sym typeface="Lexend Deca"/>
            </a:endParaRPr>
          </a:p>
          <a:p>
            <a:pPr indent="-342900" lvl="0" marL="457200" rtl="0" algn="l">
              <a:spcBef>
                <a:spcPts val="0"/>
              </a:spcBef>
              <a:spcAft>
                <a:spcPts val="0"/>
              </a:spcAft>
              <a:buSzPts val="1800"/>
              <a:buFont typeface="Lexend Deca"/>
              <a:buAutoNum type="arabicPeriod"/>
            </a:pPr>
            <a:r>
              <a:rPr lang="en" sz="1800">
                <a:latin typeface="Lexend Deca"/>
                <a:ea typeface="Lexend Deca"/>
                <a:cs typeface="Lexend Deca"/>
                <a:sym typeface="Lexend Deca"/>
              </a:rPr>
              <a:t>How will you solve the problem? Write down a few ideas.</a:t>
            </a:r>
            <a:endParaRPr sz="1800">
              <a:latin typeface="Lexend Deca"/>
              <a:ea typeface="Lexend Deca"/>
              <a:cs typeface="Lexend Deca"/>
              <a:sym typeface="Lexend Deca"/>
            </a:endParaRPr>
          </a:p>
          <a:p>
            <a:pPr indent="0" lvl="0" marL="45720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6" name="Shape 236"/>
        <p:cNvGrpSpPr/>
        <p:nvPr/>
      </p:nvGrpSpPr>
      <p:grpSpPr>
        <a:xfrm>
          <a:off x="0" y="0"/>
          <a:ext cx="0" cy="0"/>
          <a:chOff x="0" y="0"/>
          <a:chExt cx="0" cy="0"/>
        </a:xfrm>
      </p:grpSpPr>
      <p:sp>
        <p:nvSpPr>
          <p:cNvPr id="237" name="Google Shape;237;p45"/>
          <p:cNvSpPr txBox="1"/>
          <p:nvPr/>
        </p:nvSpPr>
        <p:spPr>
          <a:xfrm>
            <a:off x="398250" y="194275"/>
            <a:ext cx="8135400" cy="5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9900FF"/>
                </a:solidFill>
                <a:latin typeface="Lexend Deca"/>
                <a:ea typeface="Lexend Deca"/>
                <a:cs typeface="Lexend Deca"/>
                <a:sym typeface="Lexend Deca"/>
              </a:rPr>
              <a:t>Problem: Environmental Design-</a:t>
            </a:r>
            <a:r>
              <a:rPr lang="en" sz="2800">
                <a:solidFill>
                  <a:srgbClr val="6AA84F"/>
                </a:solidFill>
                <a:latin typeface="Lexend Deca"/>
                <a:ea typeface="Lexend Deca"/>
                <a:cs typeface="Lexend Deca"/>
                <a:sym typeface="Lexend Deca"/>
              </a:rPr>
              <a:t> </a:t>
            </a:r>
            <a:r>
              <a:rPr b="1" lang="en" sz="3000">
                <a:solidFill>
                  <a:srgbClr val="38761D"/>
                </a:solidFill>
                <a:latin typeface="Lexend Deca"/>
                <a:ea typeface="Lexend Deca"/>
                <a:cs typeface="Lexend Deca"/>
                <a:sym typeface="Lexend Deca"/>
              </a:rPr>
              <a:t>Explore</a:t>
            </a:r>
            <a:endParaRPr b="1" sz="3000">
              <a:solidFill>
                <a:srgbClr val="38761D"/>
              </a:solidFill>
            </a:endParaRPr>
          </a:p>
        </p:txBody>
      </p:sp>
      <p:pic>
        <p:nvPicPr>
          <p:cNvPr id="238" name="Google Shape;238;p45"/>
          <p:cNvPicPr preferRelativeResize="0"/>
          <p:nvPr/>
        </p:nvPicPr>
        <p:blipFill>
          <a:blip r:embed="rId3">
            <a:alphaModFix/>
          </a:blip>
          <a:stretch>
            <a:fillRect/>
          </a:stretch>
        </p:blipFill>
        <p:spPr>
          <a:xfrm>
            <a:off x="664050" y="1367000"/>
            <a:ext cx="2789101" cy="3624098"/>
          </a:xfrm>
          <a:prstGeom prst="rect">
            <a:avLst/>
          </a:prstGeom>
          <a:noFill/>
          <a:ln>
            <a:noFill/>
          </a:ln>
        </p:spPr>
      </p:pic>
      <p:pic>
        <p:nvPicPr>
          <p:cNvPr id="239" name="Google Shape;239;p45"/>
          <p:cNvPicPr preferRelativeResize="0"/>
          <p:nvPr/>
        </p:nvPicPr>
        <p:blipFill>
          <a:blip r:embed="rId3">
            <a:alphaModFix/>
          </a:blip>
          <a:stretch>
            <a:fillRect/>
          </a:stretch>
        </p:blipFill>
        <p:spPr>
          <a:xfrm>
            <a:off x="2977925" y="1367000"/>
            <a:ext cx="2789101" cy="3624098"/>
          </a:xfrm>
          <a:prstGeom prst="rect">
            <a:avLst/>
          </a:prstGeom>
          <a:noFill/>
          <a:ln>
            <a:noFill/>
          </a:ln>
        </p:spPr>
      </p:pic>
      <p:pic>
        <p:nvPicPr>
          <p:cNvPr id="240" name="Google Shape;240;p45"/>
          <p:cNvPicPr preferRelativeResize="0"/>
          <p:nvPr/>
        </p:nvPicPr>
        <p:blipFill>
          <a:blip r:embed="rId3">
            <a:alphaModFix/>
          </a:blip>
          <a:stretch>
            <a:fillRect/>
          </a:stretch>
        </p:blipFill>
        <p:spPr>
          <a:xfrm>
            <a:off x="5634950" y="1367000"/>
            <a:ext cx="2789101" cy="3624098"/>
          </a:xfrm>
          <a:prstGeom prst="rect">
            <a:avLst/>
          </a:prstGeom>
          <a:noFill/>
          <a:ln>
            <a:noFill/>
          </a:ln>
        </p:spPr>
      </p:pic>
      <p:sp>
        <p:nvSpPr>
          <p:cNvPr id="241" name="Google Shape;241;p45"/>
          <p:cNvSpPr txBox="1"/>
          <p:nvPr/>
        </p:nvSpPr>
        <p:spPr>
          <a:xfrm>
            <a:off x="523600" y="705625"/>
            <a:ext cx="8135400" cy="1157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exend Deca"/>
              <a:buAutoNum type="arabicPeriod"/>
            </a:pPr>
            <a:r>
              <a:rPr lang="en">
                <a:highlight>
                  <a:srgbClr val="FFFFFF"/>
                </a:highlight>
                <a:latin typeface="Lexend Deca"/>
                <a:ea typeface="Lexend Deca"/>
                <a:cs typeface="Lexend Deca"/>
                <a:sym typeface="Lexend Deca"/>
              </a:rPr>
              <a:t>Write or sketch in the Explore section of your Launch Log how others have tried to solve a similar problem. Do some research. Look online or look over your materials.  Record your findings below.</a:t>
            </a:r>
            <a:endParaRPr>
              <a:highlight>
                <a:srgbClr val="FFFFFF"/>
              </a:highlight>
              <a:latin typeface="Lexend Deca"/>
              <a:ea typeface="Lexend Deca"/>
              <a:cs typeface="Lexend Deca"/>
              <a:sym typeface="Lexend Deca"/>
            </a:endParaRPr>
          </a:p>
          <a:p>
            <a:pPr indent="-317500" lvl="0" marL="457200" rtl="0" algn="l">
              <a:spcBef>
                <a:spcPts val="0"/>
              </a:spcBef>
              <a:spcAft>
                <a:spcPts val="0"/>
              </a:spcAft>
              <a:buSzPts val="1400"/>
              <a:buFont typeface="Lexend Deca"/>
              <a:buAutoNum type="arabicPeriod"/>
            </a:pPr>
            <a:r>
              <a:rPr lang="en">
                <a:highlight>
                  <a:srgbClr val="FFFFFF"/>
                </a:highlight>
                <a:latin typeface="Lexend Deca"/>
                <a:ea typeface="Lexend Deca"/>
                <a:cs typeface="Lexend Deca"/>
                <a:sym typeface="Lexend Deca"/>
              </a:rPr>
              <a:t>Brainstorm several ideas that may solve the problem. Create sketches of your ideas for the robot modifications.</a:t>
            </a:r>
            <a:endParaRPr>
              <a:highlight>
                <a:srgbClr val="FFFFFF"/>
              </a:highlight>
              <a:latin typeface="Lexend Deca"/>
              <a:ea typeface="Lexend Deca"/>
              <a:cs typeface="Lexend Deca"/>
              <a:sym typeface="Lexend Deca"/>
            </a:endParaRPr>
          </a:p>
          <a:p>
            <a:pPr indent="0" lvl="0" marL="0" rtl="0" algn="l">
              <a:spcBef>
                <a:spcPts val="0"/>
              </a:spcBef>
              <a:spcAft>
                <a:spcPts val="0"/>
              </a:spcAft>
              <a:buNone/>
            </a:pPr>
            <a:r>
              <a:t/>
            </a:r>
            <a:endParaRPr>
              <a:highlight>
                <a:srgbClr val="FFFFFF"/>
              </a:highlight>
              <a:latin typeface="Lexend Deca"/>
              <a:ea typeface="Lexend Deca"/>
              <a:cs typeface="Lexend Deca"/>
              <a:sym typeface="Lexend Dec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45" name="Shape 245"/>
        <p:cNvGrpSpPr/>
        <p:nvPr/>
      </p:nvGrpSpPr>
      <p:grpSpPr>
        <a:xfrm>
          <a:off x="0" y="0"/>
          <a:ext cx="0" cy="0"/>
          <a:chOff x="0" y="0"/>
          <a:chExt cx="0" cy="0"/>
        </a:xfrm>
      </p:grpSpPr>
      <p:sp>
        <p:nvSpPr>
          <p:cNvPr id="246" name="Google Shape;246;p46"/>
          <p:cNvSpPr txBox="1"/>
          <p:nvPr/>
        </p:nvSpPr>
        <p:spPr>
          <a:xfrm>
            <a:off x="603950" y="392550"/>
            <a:ext cx="8042400" cy="6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9900FF"/>
                </a:solidFill>
                <a:latin typeface="Lexend Deca"/>
                <a:ea typeface="Lexend Deca"/>
                <a:cs typeface="Lexend Deca"/>
                <a:sym typeface="Lexend Deca"/>
              </a:rPr>
              <a:t>Problem: Environmental Design-</a:t>
            </a:r>
            <a:r>
              <a:rPr lang="en" sz="2800">
                <a:solidFill>
                  <a:srgbClr val="6AA84F"/>
                </a:solidFill>
                <a:latin typeface="Lexend Deca"/>
                <a:ea typeface="Lexend Deca"/>
                <a:cs typeface="Lexend Deca"/>
                <a:sym typeface="Lexend Deca"/>
              </a:rPr>
              <a:t> </a:t>
            </a:r>
            <a:r>
              <a:rPr b="1" i="1" lang="en" sz="2200">
                <a:solidFill>
                  <a:srgbClr val="0000FF"/>
                </a:solidFill>
                <a:latin typeface="Lexend Deca"/>
                <a:ea typeface="Lexend Deca"/>
                <a:cs typeface="Lexend Deca"/>
                <a:sym typeface="Lexend Deca"/>
              </a:rPr>
              <a:t>Decision Matrix</a:t>
            </a:r>
            <a:endParaRPr b="1" sz="2200"/>
          </a:p>
        </p:txBody>
      </p:sp>
      <p:sp>
        <p:nvSpPr>
          <p:cNvPr id="247" name="Google Shape;247;p46"/>
          <p:cNvSpPr txBox="1"/>
          <p:nvPr/>
        </p:nvSpPr>
        <p:spPr>
          <a:xfrm>
            <a:off x="591000" y="1459525"/>
            <a:ext cx="7962000" cy="316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404040"/>
                </a:solidFill>
                <a:latin typeface="Lexend Deca"/>
                <a:ea typeface="Lexend Deca"/>
                <a:cs typeface="Lexend Deca"/>
                <a:sym typeface="Lexend Deca"/>
              </a:rPr>
              <a:t>Now that all of the team members have completed a detailed robot design, the team must decide which designs most closely match the original criteria for the Environmental Design Problem. Up to this point, your team has been working hard on your design, and you most likely think that it is the best design in the class. If a vote were taken, everyone would probably vote for their own idea!</a:t>
            </a:r>
            <a:endParaRPr>
              <a:solidFill>
                <a:srgbClr val="404040"/>
              </a:solidFill>
              <a:latin typeface="Lexend Deca"/>
              <a:ea typeface="Lexend Deca"/>
              <a:cs typeface="Lexend Deca"/>
              <a:sym typeface="Lexend Deca"/>
            </a:endParaRPr>
          </a:p>
          <a:p>
            <a:pPr indent="0" lvl="0" marL="0" rtl="0" algn="l">
              <a:lnSpc>
                <a:spcPct val="115000"/>
              </a:lnSpc>
              <a:spcBef>
                <a:spcPts val="2100"/>
              </a:spcBef>
              <a:spcAft>
                <a:spcPts val="2100"/>
              </a:spcAft>
              <a:buNone/>
            </a:pPr>
            <a:r>
              <a:rPr lang="en">
                <a:solidFill>
                  <a:srgbClr val="404040"/>
                </a:solidFill>
                <a:latin typeface="Lexend Deca"/>
                <a:ea typeface="Lexend Deca"/>
                <a:cs typeface="Lexend Deca"/>
                <a:sym typeface="Lexend Deca"/>
              </a:rPr>
              <a:t>Deciding which design is the best is not an easy task even for professional engineers. A decision matrix is a tool that a team or individual can use to look at each design objectively and compare the design to the original criteria. Components of each design are rated to see how they solved the original requirements or criteria. Numbers are used to rate or score each component, which can then be added up and averaged to get a final score.</a:t>
            </a:r>
            <a:endParaRPr>
              <a:solidFill>
                <a:srgbClr val="404040"/>
              </a:solidFill>
              <a:latin typeface="Lexend Deca"/>
              <a:ea typeface="Lexend Deca"/>
              <a:cs typeface="Lexend Deca"/>
              <a:sym typeface="Lexend Dec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1" name="Shape 251"/>
        <p:cNvGrpSpPr/>
        <p:nvPr/>
      </p:nvGrpSpPr>
      <p:grpSpPr>
        <a:xfrm>
          <a:off x="0" y="0"/>
          <a:ext cx="0" cy="0"/>
          <a:chOff x="0" y="0"/>
          <a:chExt cx="0" cy="0"/>
        </a:xfrm>
      </p:grpSpPr>
      <p:sp>
        <p:nvSpPr>
          <p:cNvPr id="252" name="Google Shape;252;p47"/>
          <p:cNvSpPr txBox="1"/>
          <p:nvPr/>
        </p:nvSpPr>
        <p:spPr>
          <a:xfrm>
            <a:off x="558650" y="221425"/>
            <a:ext cx="8042400" cy="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9900FF"/>
                </a:solidFill>
                <a:latin typeface="Lexend Deca"/>
                <a:ea typeface="Lexend Deca"/>
                <a:cs typeface="Lexend Deca"/>
                <a:sym typeface="Lexend Deca"/>
              </a:rPr>
              <a:t>Problem: Environmental Design-</a:t>
            </a:r>
            <a:r>
              <a:rPr lang="en" sz="2800">
                <a:solidFill>
                  <a:srgbClr val="6AA84F"/>
                </a:solidFill>
                <a:latin typeface="Lexend Deca"/>
                <a:ea typeface="Lexend Deca"/>
                <a:cs typeface="Lexend Deca"/>
                <a:sym typeface="Lexend Deca"/>
              </a:rPr>
              <a:t> </a:t>
            </a:r>
            <a:r>
              <a:rPr b="1" i="1" lang="en" sz="2200">
                <a:solidFill>
                  <a:srgbClr val="0000FF"/>
                </a:solidFill>
                <a:latin typeface="Lexend Deca"/>
                <a:ea typeface="Lexend Deca"/>
                <a:cs typeface="Lexend Deca"/>
                <a:sym typeface="Lexend Deca"/>
              </a:rPr>
              <a:t>Decision Matrix</a:t>
            </a:r>
            <a:endParaRPr b="1" sz="2200"/>
          </a:p>
        </p:txBody>
      </p:sp>
      <p:sp>
        <p:nvSpPr>
          <p:cNvPr id="253" name="Google Shape;253;p47"/>
          <p:cNvSpPr txBox="1"/>
          <p:nvPr/>
        </p:nvSpPr>
        <p:spPr>
          <a:xfrm>
            <a:off x="513350" y="660975"/>
            <a:ext cx="8133000" cy="4358400"/>
          </a:xfrm>
          <a:prstGeom prst="rect">
            <a:avLst/>
          </a:prstGeom>
          <a:noFill/>
          <a:ln>
            <a:noFill/>
          </a:ln>
        </p:spPr>
        <p:txBody>
          <a:bodyPr anchorCtr="0" anchor="t" bIns="91425" lIns="91425" spcFirstLastPara="1" rIns="91425" wrap="square" tIns="91425">
            <a:noAutofit/>
          </a:bodyPr>
          <a:lstStyle/>
          <a:p>
            <a:pPr indent="-314325" lvl="0" marL="457200" rtl="0" algn="l">
              <a:lnSpc>
                <a:spcPct val="115000"/>
              </a:lnSpc>
              <a:spcBef>
                <a:spcPts val="0"/>
              </a:spcBef>
              <a:spcAft>
                <a:spcPts val="0"/>
              </a:spcAft>
              <a:buClr>
                <a:srgbClr val="404040"/>
              </a:buClr>
              <a:buSzPts val="1350"/>
              <a:buFont typeface="Lexend Deca"/>
              <a:buAutoNum type="arabicPeriod"/>
            </a:pPr>
            <a:r>
              <a:rPr lang="en" sz="1350">
                <a:solidFill>
                  <a:srgbClr val="404040"/>
                </a:solidFill>
                <a:latin typeface="Lexend Deca"/>
                <a:ea typeface="Lexend Deca"/>
                <a:cs typeface="Lexend Deca"/>
                <a:sym typeface="Lexend Deca"/>
              </a:rPr>
              <a:t>The first step in using the decision matrix and analyzing a design is for each team member to present their design and explain how it is supposed to work as well as any special features it may include. </a:t>
            </a:r>
            <a:endParaRPr sz="1350">
              <a:solidFill>
                <a:srgbClr val="404040"/>
              </a:solidFill>
              <a:latin typeface="Lexend Deca"/>
              <a:ea typeface="Lexend Deca"/>
              <a:cs typeface="Lexend Deca"/>
              <a:sym typeface="Lexend Deca"/>
            </a:endParaRPr>
          </a:p>
          <a:p>
            <a:pPr indent="0" lvl="0" marL="457200" rtl="0" algn="l">
              <a:lnSpc>
                <a:spcPct val="115000"/>
              </a:lnSpc>
              <a:spcBef>
                <a:spcPts val="0"/>
              </a:spcBef>
              <a:spcAft>
                <a:spcPts val="0"/>
              </a:spcAft>
              <a:buNone/>
            </a:pPr>
            <a:r>
              <a:t/>
            </a:r>
            <a:endParaRPr sz="1000">
              <a:solidFill>
                <a:srgbClr val="404040"/>
              </a:solidFill>
              <a:latin typeface="Lexend Deca"/>
              <a:ea typeface="Lexend Deca"/>
              <a:cs typeface="Lexend Deca"/>
              <a:sym typeface="Lexend Deca"/>
            </a:endParaRPr>
          </a:p>
          <a:p>
            <a:pPr indent="0" lvl="0" marL="0" rtl="0" algn="l">
              <a:lnSpc>
                <a:spcPct val="100000"/>
              </a:lnSpc>
              <a:spcBef>
                <a:spcPts val="0"/>
              </a:spcBef>
              <a:spcAft>
                <a:spcPts val="0"/>
              </a:spcAft>
              <a:buNone/>
            </a:pPr>
            <a:r>
              <a:rPr lang="en" sz="1350">
                <a:solidFill>
                  <a:srgbClr val="404040"/>
                </a:solidFill>
                <a:latin typeface="Lexend Deca"/>
                <a:ea typeface="Lexend Deca"/>
                <a:cs typeface="Lexend Deca"/>
                <a:sym typeface="Lexend Deca"/>
              </a:rPr>
              <a:t>2.       After each presentation, team members will ask questions in order to fully understand </a:t>
            </a:r>
            <a:endParaRPr sz="1350">
              <a:solidFill>
                <a:srgbClr val="404040"/>
              </a:solidFill>
              <a:latin typeface="Lexend Deca"/>
              <a:ea typeface="Lexend Deca"/>
              <a:cs typeface="Lexend Deca"/>
              <a:sym typeface="Lexend Deca"/>
            </a:endParaRPr>
          </a:p>
          <a:p>
            <a:pPr indent="0" lvl="0" marL="0" rtl="0" algn="l">
              <a:lnSpc>
                <a:spcPct val="100000"/>
              </a:lnSpc>
              <a:spcBef>
                <a:spcPts val="0"/>
              </a:spcBef>
              <a:spcAft>
                <a:spcPts val="0"/>
              </a:spcAft>
              <a:buNone/>
            </a:pPr>
            <a:r>
              <a:rPr lang="en" sz="1350">
                <a:solidFill>
                  <a:srgbClr val="404040"/>
                </a:solidFill>
                <a:latin typeface="Lexend Deca"/>
                <a:ea typeface="Lexend Deca"/>
                <a:cs typeface="Lexend Deca"/>
                <a:sym typeface="Lexend Deca"/>
              </a:rPr>
              <a:t>          your design concepts. They will also make suggestions that might improve your </a:t>
            </a:r>
            <a:endParaRPr sz="1350">
              <a:solidFill>
                <a:srgbClr val="404040"/>
              </a:solidFill>
              <a:latin typeface="Lexend Deca"/>
              <a:ea typeface="Lexend Deca"/>
              <a:cs typeface="Lexend Deca"/>
              <a:sym typeface="Lexend Deca"/>
            </a:endParaRPr>
          </a:p>
          <a:p>
            <a:pPr indent="457200" lvl="0" marL="0" rtl="0" algn="l">
              <a:lnSpc>
                <a:spcPct val="100000"/>
              </a:lnSpc>
              <a:spcBef>
                <a:spcPts val="0"/>
              </a:spcBef>
              <a:spcAft>
                <a:spcPts val="0"/>
              </a:spcAft>
              <a:buNone/>
            </a:pPr>
            <a:r>
              <a:rPr lang="en" sz="1350">
                <a:solidFill>
                  <a:srgbClr val="404040"/>
                </a:solidFill>
                <a:latin typeface="Lexend Deca"/>
                <a:ea typeface="Lexend Deca"/>
                <a:cs typeface="Lexend Deca"/>
                <a:sym typeface="Lexend Deca"/>
              </a:rPr>
              <a:t>design.</a:t>
            </a:r>
            <a:endParaRPr sz="1350">
              <a:solidFill>
                <a:srgbClr val="404040"/>
              </a:solidFill>
              <a:latin typeface="Lexend Deca"/>
              <a:ea typeface="Lexend Deca"/>
              <a:cs typeface="Lexend Deca"/>
              <a:sym typeface="Lexend Deca"/>
            </a:endParaRPr>
          </a:p>
          <a:p>
            <a:pPr indent="0" lvl="0" marL="914400" rtl="0" algn="l">
              <a:lnSpc>
                <a:spcPct val="100000"/>
              </a:lnSpc>
              <a:spcBef>
                <a:spcPts val="0"/>
              </a:spcBef>
              <a:spcAft>
                <a:spcPts val="0"/>
              </a:spcAft>
              <a:buNone/>
            </a:pPr>
            <a:r>
              <a:t/>
            </a:r>
            <a:endParaRPr sz="1000">
              <a:solidFill>
                <a:srgbClr val="404040"/>
              </a:solidFill>
              <a:latin typeface="Lexend Deca"/>
              <a:ea typeface="Lexend Deca"/>
              <a:cs typeface="Lexend Deca"/>
              <a:sym typeface="Lexend Deca"/>
            </a:endParaRPr>
          </a:p>
          <a:p>
            <a:pPr indent="0" lvl="0" marL="0" rtl="0" algn="l">
              <a:lnSpc>
                <a:spcPct val="100000"/>
              </a:lnSpc>
              <a:spcBef>
                <a:spcPts val="0"/>
              </a:spcBef>
              <a:spcAft>
                <a:spcPts val="0"/>
              </a:spcAft>
              <a:buNone/>
            </a:pPr>
            <a:r>
              <a:rPr lang="en" sz="1350">
                <a:solidFill>
                  <a:srgbClr val="404040"/>
                </a:solidFill>
                <a:latin typeface="Lexend Deca"/>
                <a:ea typeface="Lexend Deca"/>
                <a:cs typeface="Lexend Deca"/>
                <a:sym typeface="Lexend Deca"/>
              </a:rPr>
              <a:t>3.       The second step of this activity is to use the decision matrix to guide the team’s </a:t>
            </a:r>
            <a:endParaRPr sz="1350">
              <a:solidFill>
                <a:srgbClr val="404040"/>
              </a:solidFill>
              <a:latin typeface="Lexend Deca"/>
              <a:ea typeface="Lexend Deca"/>
              <a:cs typeface="Lexend Deca"/>
              <a:sym typeface="Lexend Deca"/>
            </a:endParaRPr>
          </a:p>
          <a:p>
            <a:pPr indent="0" lvl="0" marL="0" rtl="0" algn="l">
              <a:lnSpc>
                <a:spcPct val="100000"/>
              </a:lnSpc>
              <a:spcBef>
                <a:spcPts val="0"/>
              </a:spcBef>
              <a:spcAft>
                <a:spcPts val="0"/>
              </a:spcAft>
              <a:buNone/>
            </a:pPr>
            <a:r>
              <a:rPr lang="en" sz="1350">
                <a:solidFill>
                  <a:srgbClr val="404040"/>
                </a:solidFill>
                <a:latin typeface="Lexend Deca"/>
                <a:ea typeface="Lexend Deca"/>
                <a:cs typeface="Lexend Deca"/>
                <a:sym typeface="Lexend Deca"/>
              </a:rPr>
              <a:t>          selection of the best solution to the design process.</a:t>
            </a:r>
            <a:endParaRPr sz="1350">
              <a:solidFill>
                <a:srgbClr val="404040"/>
              </a:solidFill>
              <a:latin typeface="Lexend Deca"/>
              <a:ea typeface="Lexend Deca"/>
              <a:cs typeface="Lexend Deca"/>
              <a:sym typeface="Lexend Deca"/>
            </a:endParaRPr>
          </a:p>
          <a:p>
            <a:pPr indent="-314325" lvl="1" marL="914400" rtl="0" algn="l">
              <a:lnSpc>
                <a:spcPct val="115000"/>
              </a:lnSpc>
              <a:spcBef>
                <a:spcPts val="0"/>
              </a:spcBef>
              <a:spcAft>
                <a:spcPts val="0"/>
              </a:spcAft>
              <a:buClr>
                <a:srgbClr val="404040"/>
              </a:buClr>
              <a:buSzPts val="1350"/>
              <a:buFont typeface="Verdana"/>
              <a:buAutoNum type="alphaLcPeriod"/>
            </a:pPr>
            <a:r>
              <a:rPr lang="en" sz="1350">
                <a:solidFill>
                  <a:srgbClr val="404040"/>
                </a:solidFill>
                <a:latin typeface="Lexend Deca"/>
                <a:ea typeface="Lexend Deca"/>
                <a:cs typeface="Lexend Deca"/>
                <a:sym typeface="Lexend Deca"/>
              </a:rPr>
              <a:t>In the left-hand </a:t>
            </a:r>
            <a:r>
              <a:rPr b="1" lang="en" sz="1350">
                <a:solidFill>
                  <a:srgbClr val="404040"/>
                </a:solidFill>
                <a:latin typeface="Lexend Deca"/>
                <a:ea typeface="Lexend Deca"/>
                <a:cs typeface="Lexend Deca"/>
                <a:sym typeface="Lexend Deca"/>
              </a:rPr>
              <a:t>column</a:t>
            </a:r>
            <a:r>
              <a:rPr lang="en" sz="1350">
                <a:solidFill>
                  <a:srgbClr val="404040"/>
                </a:solidFill>
                <a:latin typeface="Lexend Deca"/>
                <a:ea typeface="Lexend Deca"/>
                <a:cs typeface="Lexend Deca"/>
                <a:sym typeface="Lexend Deca"/>
              </a:rPr>
              <a:t>, list each of the designs that are being rated. Example: Mylo’s design #1, Mylo’s design #2, Suzi’s design #1…</a:t>
            </a:r>
            <a:endParaRPr sz="1350">
              <a:solidFill>
                <a:srgbClr val="404040"/>
              </a:solidFill>
              <a:latin typeface="Lexend Deca"/>
              <a:ea typeface="Lexend Deca"/>
              <a:cs typeface="Lexend Deca"/>
              <a:sym typeface="Lexend Deca"/>
            </a:endParaRPr>
          </a:p>
          <a:p>
            <a:pPr indent="-314325" lvl="1" marL="914400" rtl="0" algn="l">
              <a:lnSpc>
                <a:spcPct val="115000"/>
              </a:lnSpc>
              <a:spcBef>
                <a:spcPts val="0"/>
              </a:spcBef>
              <a:spcAft>
                <a:spcPts val="0"/>
              </a:spcAft>
              <a:buClr>
                <a:srgbClr val="404040"/>
              </a:buClr>
              <a:buSzPts val="1350"/>
              <a:buFont typeface="Lexend Deca"/>
              <a:buAutoNum type="alphaLcPeriod"/>
            </a:pPr>
            <a:r>
              <a:rPr lang="en" sz="1350">
                <a:solidFill>
                  <a:srgbClr val="404040"/>
                </a:solidFill>
                <a:latin typeface="Lexend Deca"/>
                <a:ea typeface="Lexend Deca"/>
                <a:cs typeface="Lexend Deca"/>
                <a:sym typeface="Lexend Deca"/>
              </a:rPr>
              <a:t>Rate each design against each criterion using the scale found below the matrix. This can be completed together by the group, or each group member can rate the criteria separately and the total score can be entered. </a:t>
            </a:r>
            <a:endParaRPr sz="1350">
              <a:solidFill>
                <a:srgbClr val="404040"/>
              </a:solidFill>
              <a:latin typeface="Lexend Deca"/>
              <a:ea typeface="Lexend Deca"/>
              <a:cs typeface="Lexend Deca"/>
              <a:sym typeface="Lexend Deca"/>
            </a:endParaRPr>
          </a:p>
          <a:p>
            <a:pPr indent="-314325" lvl="1" marL="914400" rtl="0" algn="l">
              <a:lnSpc>
                <a:spcPct val="115000"/>
              </a:lnSpc>
              <a:spcBef>
                <a:spcPts val="0"/>
              </a:spcBef>
              <a:spcAft>
                <a:spcPts val="0"/>
              </a:spcAft>
              <a:buClr>
                <a:srgbClr val="404040"/>
              </a:buClr>
              <a:buSzPts val="1350"/>
              <a:buFont typeface="Lexend Deca"/>
              <a:buAutoNum type="alphaLcPeriod"/>
            </a:pPr>
            <a:r>
              <a:rPr lang="en" sz="1350">
                <a:solidFill>
                  <a:srgbClr val="404040"/>
                </a:solidFill>
                <a:latin typeface="Lexend Deca"/>
                <a:ea typeface="Lexend Deca"/>
                <a:cs typeface="Lexend Deca"/>
                <a:sym typeface="Lexend Deca"/>
              </a:rPr>
              <a:t>Tally the scores to determine the best designs. Add the scores located in the row to the right for each design. Average each total score and compare the averages to determine the highest score. The design with the highest average will indicate the best design.</a:t>
            </a:r>
            <a:endParaRPr sz="1350">
              <a:solidFill>
                <a:srgbClr val="404040"/>
              </a:solidFill>
              <a:latin typeface="Lexend Deca"/>
              <a:ea typeface="Lexend Deca"/>
              <a:cs typeface="Lexend Deca"/>
              <a:sym typeface="Lexend Deca"/>
            </a:endParaRPr>
          </a:p>
          <a:p>
            <a:pPr indent="0" lvl="0" marL="914400" rtl="0" algn="l">
              <a:lnSpc>
                <a:spcPct val="115000"/>
              </a:lnSpc>
              <a:spcBef>
                <a:spcPts val="0"/>
              </a:spcBef>
              <a:spcAft>
                <a:spcPts val="0"/>
              </a:spcAft>
              <a:buNone/>
            </a:pPr>
            <a:r>
              <a:t/>
            </a:r>
            <a:endParaRPr sz="1350">
              <a:solidFill>
                <a:srgbClr val="404040"/>
              </a:solidFill>
              <a:latin typeface="Verdana"/>
              <a:ea typeface="Verdana"/>
              <a:cs typeface="Verdana"/>
              <a:sym typeface="Verdana"/>
            </a:endParaRPr>
          </a:p>
          <a:p>
            <a:pPr indent="0" lvl="0" marL="0" rtl="0" algn="l">
              <a:lnSpc>
                <a:spcPct val="100000"/>
              </a:lnSpc>
              <a:spcBef>
                <a:spcPts val="5700"/>
              </a:spcBef>
              <a:spcAft>
                <a:spcPts val="0"/>
              </a:spcAft>
              <a:buNone/>
            </a:pPr>
            <a:r>
              <a:t/>
            </a:r>
            <a:endParaRPr sz="1350">
              <a:solidFill>
                <a:srgbClr val="404040"/>
              </a:solidFill>
              <a:latin typeface="Verdana"/>
              <a:ea typeface="Verdana"/>
              <a:cs typeface="Verdana"/>
              <a:sym typeface="Verdana"/>
            </a:endParaRPr>
          </a:p>
          <a:p>
            <a:pPr indent="0" lvl="0" marL="0" rtl="0" algn="l">
              <a:lnSpc>
                <a:spcPct val="100000"/>
              </a:lnSpc>
              <a:spcBef>
                <a:spcPts val="0"/>
              </a:spcBef>
              <a:spcAft>
                <a:spcPts val="0"/>
              </a:spcAft>
              <a:buNone/>
            </a:pPr>
            <a:r>
              <a:t/>
            </a:r>
            <a:endParaRPr sz="1350">
              <a:solidFill>
                <a:srgbClr val="404040"/>
              </a:solidFill>
              <a:latin typeface="Verdana"/>
              <a:ea typeface="Verdana"/>
              <a:cs typeface="Verdana"/>
              <a:sym typeface="Verdana"/>
            </a:endParaRPr>
          </a:p>
          <a:p>
            <a:pPr indent="0" lvl="0" marL="457200" rtl="0" algn="l">
              <a:lnSpc>
                <a:spcPct val="100000"/>
              </a:lnSpc>
              <a:spcBef>
                <a:spcPts val="0"/>
              </a:spcBef>
              <a:spcAft>
                <a:spcPts val="0"/>
              </a:spcAft>
              <a:buNone/>
            </a:pPr>
            <a:r>
              <a:t/>
            </a:r>
            <a:endParaRPr sz="1350">
              <a:solidFill>
                <a:srgbClr val="404040"/>
              </a:solidFill>
              <a:latin typeface="Verdana"/>
              <a:ea typeface="Verdana"/>
              <a:cs typeface="Verdana"/>
              <a:sym typeface="Verdana"/>
            </a:endParaRPr>
          </a:p>
          <a:p>
            <a:pPr indent="-228600" lvl="0" marL="457200" rtl="0" algn="l">
              <a:lnSpc>
                <a:spcPct val="115000"/>
              </a:lnSpc>
              <a:spcBef>
                <a:spcPts val="0"/>
              </a:spcBef>
              <a:spcAft>
                <a:spcPts val="0"/>
              </a:spcAft>
              <a:buClr>
                <a:srgbClr val="404040"/>
              </a:buClr>
              <a:buSzPts val="1350"/>
              <a:buFont typeface="Verdana"/>
              <a:buNone/>
            </a:pPr>
            <a:r>
              <a:t/>
            </a:r>
            <a:endParaRPr sz="1350">
              <a:solidFill>
                <a:srgbClr val="404040"/>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7" name="Shape 257"/>
        <p:cNvGrpSpPr/>
        <p:nvPr/>
      </p:nvGrpSpPr>
      <p:grpSpPr>
        <a:xfrm>
          <a:off x="0" y="0"/>
          <a:ext cx="0" cy="0"/>
          <a:chOff x="0" y="0"/>
          <a:chExt cx="0" cy="0"/>
        </a:xfrm>
      </p:grpSpPr>
      <p:sp>
        <p:nvSpPr>
          <p:cNvPr id="258" name="Google Shape;258;p48"/>
          <p:cNvSpPr txBox="1"/>
          <p:nvPr/>
        </p:nvSpPr>
        <p:spPr>
          <a:xfrm>
            <a:off x="603950" y="392550"/>
            <a:ext cx="8042400" cy="6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9900FF"/>
                </a:solidFill>
                <a:latin typeface="Lexend Deca"/>
                <a:ea typeface="Lexend Deca"/>
                <a:cs typeface="Lexend Deca"/>
                <a:sym typeface="Lexend Deca"/>
              </a:rPr>
              <a:t>Problem: Environmental Design-</a:t>
            </a:r>
            <a:r>
              <a:rPr lang="en" sz="2800">
                <a:solidFill>
                  <a:srgbClr val="6AA84F"/>
                </a:solidFill>
                <a:latin typeface="Lexend Deca"/>
                <a:ea typeface="Lexend Deca"/>
                <a:cs typeface="Lexend Deca"/>
                <a:sym typeface="Lexend Deca"/>
              </a:rPr>
              <a:t> </a:t>
            </a:r>
            <a:r>
              <a:rPr b="1" i="1" lang="en" sz="2200">
                <a:solidFill>
                  <a:srgbClr val="0000FF"/>
                </a:solidFill>
                <a:latin typeface="Lexend Deca"/>
                <a:ea typeface="Lexend Deca"/>
                <a:cs typeface="Lexend Deca"/>
                <a:sym typeface="Lexend Deca"/>
              </a:rPr>
              <a:t>Decision Matrix</a:t>
            </a:r>
            <a:endParaRPr b="1" sz="2200"/>
          </a:p>
        </p:txBody>
      </p:sp>
      <p:sp>
        <p:nvSpPr>
          <p:cNvPr id="259" name="Google Shape;259;p48"/>
          <p:cNvSpPr txBox="1"/>
          <p:nvPr/>
        </p:nvSpPr>
        <p:spPr>
          <a:xfrm>
            <a:off x="513350" y="1365450"/>
            <a:ext cx="8133000" cy="339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404040"/>
                </a:solidFill>
                <a:latin typeface="Verdana"/>
                <a:ea typeface="Verdana"/>
                <a:cs typeface="Verdana"/>
                <a:sym typeface="Verdana"/>
              </a:rPr>
              <a:t>4. 	Remember, it is okay to go back in the design process to see if any additional  </a:t>
            </a:r>
            <a:endParaRPr sz="1300">
              <a:solidFill>
                <a:srgbClr val="404040"/>
              </a:solidFill>
              <a:latin typeface="Verdana"/>
              <a:ea typeface="Verdana"/>
              <a:cs typeface="Verdana"/>
              <a:sym typeface="Verdana"/>
            </a:endParaRPr>
          </a:p>
          <a:p>
            <a:pPr indent="0" lvl="0" marL="0" rtl="0" algn="l">
              <a:lnSpc>
                <a:spcPct val="115000"/>
              </a:lnSpc>
              <a:spcBef>
                <a:spcPts val="0"/>
              </a:spcBef>
              <a:spcAft>
                <a:spcPts val="0"/>
              </a:spcAft>
              <a:buNone/>
            </a:pPr>
            <a:r>
              <a:rPr lang="en" sz="1300">
                <a:solidFill>
                  <a:srgbClr val="404040"/>
                </a:solidFill>
                <a:latin typeface="Verdana"/>
                <a:ea typeface="Verdana"/>
                <a:cs typeface="Verdana"/>
                <a:sym typeface="Verdana"/>
              </a:rPr>
              <a:t> 	improvements could be made to your team’s best design. Go back to the decision </a:t>
            </a:r>
            <a:endParaRPr sz="1300">
              <a:solidFill>
                <a:srgbClr val="404040"/>
              </a:solidFill>
              <a:latin typeface="Verdana"/>
              <a:ea typeface="Verdana"/>
              <a:cs typeface="Verdana"/>
              <a:sym typeface="Verdana"/>
            </a:endParaRPr>
          </a:p>
          <a:p>
            <a:pPr indent="457200" lvl="0" marL="0" rtl="0" algn="l">
              <a:lnSpc>
                <a:spcPct val="115000"/>
              </a:lnSpc>
              <a:spcBef>
                <a:spcPts val="0"/>
              </a:spcBef>
              <a:spcAft>
                <a:spcPts val="0"/>
              </a:spcAft>
              <a:buNone/>
            </a:pPr>
            <a:r>
              <a:rPr lang="en" sz="1300">
                <a:solidFill>
                  <a:srgbClr val="404040"/>
                </a:solidFill>
                <a:latin typeface="Verdana"/>
                <a:ea typeface="Verdana"/>
                <a:cs typeface="Verdana"/>
                <a:sym typeface="Verdana"/>
              </a:rPr>
              <a:t>matrix and see if any of the components could be improved, and then brainstorm to </a:t>
            </a:r>
            <a:endParaRPr sz="1300">
              <a:solidFill>
                <a:srgbClr val="404040"/>
              </a:solidFill>
              <a:latin typeface="Verdana"/>
              <a:ea typeface="Verdana"/>
              <a:cs typeface="Verdana"/>
              <a:sym typeface="Verdana"/>
            </a:endParaRPr>
          </a:p>
          <a:p>
            <a:pPr indent="0" lvl="0" marL="457200" rtl="0" algn="l">
              <a:lnSpc>
                <a:spcPct val="115000"/>
              </a:lnSpc>
              <a:spcBef>
                <a:spcPts val="0"/>
              </a:spcBef>
              <a:spcAft>
                <a:spcPts val="0"/>
              </a:spcAft>
              <a:buNone/>
            </a:pPr>
            <a:r>
              <a:rPr lang="en" sz="1300">
                <a:solidFill>
                  <a:srgbClr val="404040"/>
                </a:solidFill>
                <a:latin typeface="Verdana"/>
                <a:ea typeface="Verdana"/>
                <a:cs typeface="Verdana"/>
                <a:sym typeface="Verdana"/>
              </a:rPr>
              <a:t>try to find solutions. It is okay to combine ideas and add features from other designs on your team. Once your team has </a:t>
            </a:r>
            <a:r>
              <a:rPr b="1" lang="en" sz="1300">
                <a:solidFill>
                  <a:srgbClr val="404040"/>
                </a:solidFill>
                <a:latin typeface="Verdana"/>
                <a:ea typeface="Verdana"/>
                <a:cs typeface="Verdana"/>
                <a:sym typeface="Verdana"/>
              </a:rPr>
              <a:t>tweaked</a:t>
            </a:r>
            <a:r>
              <a:rPr lang="en" sz="1300">
                <a:solidFill>
                  <a:srgbClr val="404040"/>
                </a:solidFill>
                <a:latin typeface="Verdana"/>
                <a:ea typeface="Verdana"/>
                <a:cs typeface="Verdana"/>
                <a:sym typeface="Verdana"/>
              </a:rPr>
              <a:t> the final design to include ideas that provided the best score, you should be sure you sketch your team’s final design.</a:t>
            </a:r>
            <a:endParaRPr sz="1300">
              <a:solidFill>
                <a:srgbClr val="404040"/>
              </a:solidFill>
              <a:latin typeface="Verdana"/>
              <a:ea typeface="Verdana"/>
              <a:cs typeface="Verdana"/>
              <a:sym typeface="Verdana"/>
            </a:endParaRPr>
          </a:p>
          <a:p>
            <a:pPr indent="0" lvl="0" marL="457200" rtl="0" algn="l">
              <a:lnSpc>
                <a:spcPct val="115000"/>
              </a:lnSpc>
              <a:spcBef>
                <a:spcPts val="0"/>
              </a:spcBef>
              <a:spcAft>
                <a:spcPts val="0"/>
              </a:spcAft>
              <a:buNone/>
            </a:pPr>
            <a:r>
              <a:t/>
            </a:r>
            <a:endParaRPr sz="1300">
              <a:solidFill>
                <a:srgbClr val="404040"/>
              </a:solidFill>
              <a:latin typeface="Verdana"/>
              <a:ea typeface="Verdana"/>
              <a:cs typeface="Verdana"/>
              <a:sym typeface="Verdana"/>
            </a:endParaRPr>
          </a:p>
          <a:p>
            <a:pPr indent="0" lvl="0" marL="0" rtl="0" algn="l">
              <a:lnSpc>
                <a:spcPct val="100000"/>
              </a:lnSpc>
              <a:spcBef>
                <a:spcPts val="0"/>
              </a:spcBef>
              <a:spcAft>
                <a:spcPts val="0"/>
              </a:spcAft>
              <a:buNone/>
            </a:pPr>
            <a:r>
              <a:rPr b="1" lang="en" sz="1300">
                <a:solidFill>
                  <a:srgbClr val="404040"/>
                </a:solidFill>
                <a:latin typeface="Verdana"/>
                <a:ea typeface="Verdana"/>
                <a:cs typeface="Verdana"/>
                <a:sym typeface="Verdana"/>
              </a:rPr>
              <a:t>Conclusion Questions</a:t>
            </a:r>
            <a:endParaRPr b="1" sz="1300">
              <a:solidFill>
                <a:srgbClr val="404040"/>
              </a:solidFill>
              <a:latin typeface="Verdana"/>
              <a:ea typeface="Verdana"/>
              <a:cs typeface="Verdana"/>
              <a:sym typeface="Verdana"/>
            </a:endParaRPr>
          </a:p>
          <a:p>
            <a:pPr indent="-311150" lvl="0" marL="457200" rtl="0" algn="l">
              <a:lnSpc>
                <a:spcPct val="100000"/>
              </a:lnSpc>
              <a:spcBef>
                <a:spcPts val="1600"/>
              </a:spcBef>
              <a:spcAft>
                <a:spcPts val="0"/>
              </a:spcAft>
              <a:buClr>
                <a:srgbClr val="404040"/>
              </a:buClr>
              <a:buSzPts val="1300"/>
              <a:buFont typeface="Verdana"/>
              <a:buAutoNum type="arabicPeriod"/>
            </a:pPr>
            <a:r>
              <a:rPr lang="en" sz="1300">
                <a:solidFill>
                  <a:srgbClr val="404040"/>
                </a:solidFill>
                <a:latin typeface="Verdana"/>
                <a:ea typeface="Verdana"/>
                <a:cs typeface="Verdana"/>
                <a:sym typeface="Verdana"/>
              </a:rPr>
              <a:t>Why is a decision matrix used? Give at least two reasons.</a:t>
            </a:r>
            <a:endParaRPr sz="1300">
              <a:solidFill>
                <a:srgbClr val="404040"/>
              </a:solidFill>
              <a:latin typeface="Verdana"/>
              <a:ea typeface="Verdana"/>
              <a:cs typeface="Verdana"/>
              <a:sym typeface="Verdana"/>
            </a:endParaRPr>
          </a:p>
          <a:p>
            <a:pPr indent="0" lvl="0" marL="0" rtl="0" algn="l">
              <a:lnSpc>
                <a:spcPct val="100000"/>
              </a:lnSpc>
              <a:spcBef>
                <a:spcPts val="1600"/>
              </a:spcBef>
              <a:spcAft>
                <a:spcPts val="0"/>
              </a:spcAft>
              <a:buNone/>
            </a:pPr>
            <a:r>
              <a:t/>
            </a:r>
            <a:endParaRPr sz="1300">
              <a:solidFill>
                <a:srgbClr val="404040"/>
              </a:solidFill>
              <a:latin typeface="Verdana"/>
              <a:ea typeface="Verdana"/>
              <a:cs typeface="Verdana"/>
              <a:sym typeface="Verdana"/>
            </a:endParaRPr>
          </a:p>
          <a:p>
            <a:pPr indent="-311150" lvl="0" marL="457200" rtl="0" algn="l">
              <a:lnSpc>
                <a:spcPct val="100000"/>
              </a:lnSpc>
              <a:spcBef>
                <a:spcPts val="1600"/>
              </a:spcBef>
              <a:spcAft>
                <a:spcPts val="0"/>
              </a:spcAft>
              <a:buClr>
                <a:srgbClr val="404040"/>
              </a:buClr>
              <a:buSzPts val="1300"/>
              <a:buFont typeface="Verdana"/>
              <a:buAutoNum type="arabicPeriod"/>
            </a:pPr>
            <a:r>
              <a:rPr lang="en" sz="1300">
                <a:solidFill>
                  <a:srgbClr val="404040"/>
                </a:solidFill>
                <a:latin typeface="Verdana"/>
                <a:ea typeface="Verdana"/>
                <a:cs typeface="Verdana"/>
                <a:sym typeface="Verdana"/>
              </a:rPr>
              <a:t>Where else can you use a decision matrix when making important decisions?</a:t>
            </a:r>
            <a:endParaRPr sz="1300">
              <a:solidFill>
                <a:srgbClr val="404040"/>
              </a:solidFill>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63" name="Shape 263"/>
        <p:cNvGrpSpPr/>
        <p:nvPr/>
      </p:nvGrpSpPr>
      <p:grpSpPr>
        <a:xfrm>
          <a:off x="0" y="0"/>
          <a:ext cx="0" cy="0"/>
          <a:chOff x="0" y="0"/>
          <a:chExt cx="0" cy="0"/>
        </a:xfrm>
      </p:grpSpPr>
      <p:sp>
        <p:nvSpPr>
          <p:cNvPr id="264" name="Google Shape;264;p49"/>
          <p:cNvSpPr txBox="1"/>
          <p:nvPr/>
        </p:nvSpPr>
        <p:spPr>
          <a:xfrm>
            <a:off x="398250" y="194275"/>
            <a:ext cx="8135400" cy="9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9900FF"/>
                </a:solidFill>
                <a:latin typeface="Lexend Deca"/>
                <a:ea typeface="Lexend Deca"/>
                <a:cs typeface="Lexend Deca"/>
                <a:sym typeface="Lexend Deca"/>
              </a:rPr>
              <a:t>Problem: Environmental Design-</a:t>
            </a:r>
            <a:r>
              <a:rPr lang="en" sz="2800">
                <a:solidFill>
                  <a:srgbClr val="6AA84F"/>
                </a:solidFill>
                <a:latin typeface="Lexend Deca"/>
                <a:ea typeface="Lexend Deca"/>
                <a:cs typeface="Lexend Deca"/>
                <a:sym typeface="Lexend Deca"/>
              </a:rPr>
              <a:t> </a:t>
            </a:r>
            <a:r>
              <a:rPr b="1" i="1" lang="en" sz="2200">
                <a:solidFill>
                  <a:srgbClr val="0000FF"/>
                </a:solidFill>
                <a:latin typeface="Lexend Deca"/>
                <a:ea typeface="Lexend Deca"/>
                <a:cs typeface="Lexend Deca"/>
                <a:sym typeface="Lexend Deca"/>
              </a:rPr>
              <a:t>Decision Matrix</a:t>
            </a:r>
            <a:endParaRPr b="1" i="1" sz="2200">
              <a:solidFill>
                <a:srgbClr val="0000FF"/>
              </a:solidFill>
            </a:endParaRPr>
          </a:p>
        </p:txBody>
      </p:sp>
      <p:graphicFrame>
        <p:nvGraphicFramePr>
          <p:cNvPr id="265" name="Google Shape;265;p49"/>
          <p:cNvGraphicFramePr/>
          <p:nvPr/>
        </p:nvGraphicFramePr>
        <p:xfrm>
          <a:off x="515063" y="1380288"/>
          <a:ext cx="3000000" cy="3000000"/>
        </p:xfrm>
        <a:graphic>
          <a:graphicData uri="http://schemas.openxmlformats.org/drawingml/2006/table">
            <a:tbl>
              <a:tblPr>
                <a:noFill/>
                <a:tableStyleId>{68E49D90-2D87-40D1-8494-08B0DDDCB194}</a:tableStyleId>
              </a:tblPr>
              <a:tblGrid>
                <a:gridCol w="973100"/>
                <a:gridCol w="1434950"/>
                <a:gridCol w="1354600"/>
                <a:gridCol w="1561225"/>
                <a:gridCol w="2238525"/>
                <a:gridCol w="608425"/>
              </a:tblGrid>
              <a:tr h="667325">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Lexend Deca"/>
                          <a:ea typeface="Lexend Deca"/>
                          <a:cs typeface="Lexend Deca"/>
                          <a:sym typeface="Lexend Deca"/>
                        </a:rPr>
                        <a:t>Design will take a short time to build</a:t>
                      </a:r>
                      <a:endParaRPr b="1">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Lexend Deca"/>
                          <a:ea typeface="Lexend Deca"/>
                          <a:cs typeface="Lexend Deca"/>
                          <a:sym typeface="Lexend Deca"/>
                        </a:rPr>
                        <a:t>Design uses available materials</a:t>
                      </a:r>
                      <a:endParaRPr b="1">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Lexend Deca"/>
                          <a:ea typeface="Lexend Deca"/>
                          <a:cs typeface="Lexend Deca"/>
                          <a:sym typeface="Lexend Deca"/>
                        </a:rPr>
                        <a:t>Design meets criteria and constraints of the problem</a:t>
                      </a:r>
                      <a:endParaRPr b="1">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Lexend Deca"/>
                          <a:ea typeface="Lexend Deca"/>
                          <a:cs typeface="Lexend Deca"/>
                          <a:sym typeface="Lexend Deca"/>
                        </a:rPr>
                        <a:t>Design will be able to collect the materials necessary to solve the problem</a:t>
                      </a:r>
                      <a:endParaRPr b="1">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Lexend Deca"/>
                          <a:ea typeface="Lexend Deca"/>
                          <a:cs typeface="Lexend Deca"/>
                          <a:sym typeface="Lexend Deca"/>
                        </a:rPr>
                        <a:t>Total</a:t>
                      </a:r>
                      <a:endParaRPr b="1">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r>
              <a:tr h="396200">
                <a:tc>
                  <a:txBody>
                    <a:bodyPr/>
                    <a:lstStyle/>
                    <a:p>
                      <a:pPr indent="0" lvl="0" marL="0" rtl="0" algn="l">
                        <a:spcBef>
                          <a:spcPts val="0"/>
                        </a:spcBef>
                        <a:spcAft>
                          <a:spcPts val="0"/>
                        </a:spcAft>
                        <a:buNone/>
                      </a:pPr>
                      <a:r>
                        <a:rPr b="1" lang="en">
                          <a:latin typeface="Lexend Deca"/>
                          <a:ea typeface="Lexend Deca"/>
                          <a:cs typeface="Lexend Deca"/>
                          <a:sym typeface="Lexend Deca"/>
                        </a:rPr>
                        <a:t>Idea #1</a:t>
                      </a:r>
                      <a:endParaRPr b="1">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r>
              <a:tr h="396200">
                <a:tc>
                  <a:txBody>
                    <a:bodyPr/>
                    <a:lstStyle/>
                    <a:p>
                      <a:pPr indent="0" lvl="0" marL="0" rtl="0" algn="l">
                        <a:spcBef>
                          <a:spcPts val="0"/>
                        </a:spcBef>
                        <a:spcAft>
                          <a:spcPts val="0"/>
                        </a:spcAft>
                        <a:buNone/>
                      </a:pPr>
                      <a:r>
                        <a:rPr b="1" lang="en">
                          <a:latin typeface="Lexend Deca"/>
                          <a:ea typeface="Lexend Deca"/>
                          <a:cs typeface="Lexend Deca"/>
                          <a:sym typeface="Lexend Deca"/>
                        </a:rPr>
                        <a:t>Idea #2</a:t>
                      </a:r>
                      <a:endParaRPr b="1">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r>
              <a:tr h="396200">
                <a:tc>
                  <a:txBody>
                    <a:bodyPr/>
                    <a:lstStyle/>
                    <a:p>
                      <a:pPr indent="0" lvl="0" marL="0" rtl="0" algn="l">
                        <a:spcBef>
                          <a:spcPts val="0"/>
                        </a:spcBef>
                        <a:spcAft>
                          <a:spcPts val="0"/>
                        </a:spcAft>
                        <a:buNone/>
                      </a:pPr>
                      <a:r>
                        <a:rPr b="1" lang="en">
                          <a:latin typeface="Lexend Deca"/>
                          <a:ea typeface="Lexend Deca"/>
                          <a:cs typeface="Lexend Deca"/>
                          <a:sym typeface="Lexend Deca"/>
                        </a:rPr>
                        <a:t>Idea #3</a:t>
                      </a:r>
                      <a:endParaRPr b="1">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r>
              <a:tr h="396200">
                <a:tc>
                  <a:txBody>
                    <a:bodyPr/>
                    <a:lstStyle/>
                    <a:p>
                      <a:pPr indent="0" lvl="0" marL="0" rtl="0" algn="l">
                        <a:spcBef>
                          <a:spcPts val="0"/>
                        </a:spcBef>
                        <a:spcAft>
                          <a:spcPts val="0"/>
                        </a:spcAft>
                        <a:buNone/>
                      </a:pPr>
                      <a:r>
                        <a:rPr b="1" lang="en">
                          <a:latin typeface="Lexend Deca"/>
                          <a:ea typeface="Lexend Deca"/>
                          <a:cs typeface="Lexend Deca"/>
                          <a:sym typeface="Lexend Deca"/>
                        </a:rPr>
                        <a:t>Idea #4</a:t>
                      </a:r>
                      <a:endParaRPr b="1">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r>
            </a:tbl>
          </a:graphicData>
        </a:graphic>
      </p:graphicFrame>
      <p:graphicFrame>
        <p:nvGraphicFramePr>
          <p:cNvPr id="266" name="Google Shape;266;p49"/>
          <p:cNvGraphicFramePr/>
          <p:nvPr/>
        </p:nvGraphicFramePr>
        <p:xfrm>
          <a:off x="515075" y="4217700"/>
          <a:ext cx="3000000" cy="3000000"/>
        </p:xfrm>
        <a:graphic>
          <a:graphicData uri="http://schemas.openxmlformats.org/drawingml/2006/table">
            <a:tbl>
              <a:tblPr>
                <a:noFill/>
                <a:tableStyleId>{68E49D90-2D87-40D1-8494-08B0DDDCB194}</a:tableStyleId>
              </a:tblPr>
              <a:tblGrid>
                <a:gridCol w="966275"/>
                <a:gridCol w="2500975"/>
                <a:gridCol w="2500975"/>
                <a:gridCol w="2202575"/>
              </a:tblGrid>
              <a:tr h="359100">
                <a:tc>
                  <a:txBody>
                    <a:bodyPr/>
                    <a:lstStyle/>
                    <a:p>
                      <a:pPr indent="0" lvl="0" marL="0" rtl="0" algn="l">
                        <a:spcBef>
                          <a:spcPts val="0"/>
                        </a:spcBef>
                        <a:spcAft>
                          <a:spcPts val="0"/>
                        </a:spcAft>
                        <a:buNone/>
                      </a:pPr>
                      <a:r>
                        <a:rPr b="1" lang="en">
                          <a:latin typeface="Lexend Deca"/>
                          <a:ea typeface="Lexend Deca"/>
                          <a:cs typeface="Lexend Deca"/>
                          <a:sym typeface="Lexend Deca"/>
                        </a:rPr>
                        <a:t>SCALE</a:t>
                      </a:r>
                      <a:endParaRPr b="1">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Lexend Deca"/>
                          <a:ea typeface="Lexend Deca"/>
                          <a:cs typeface="Lexend Deca"/>
                          <a:sym typeface="Lexend Deca"/>
                        </a:rPr>
                        <a:t>1 = Does </a:t>
                      </a:r>
                      <a:r>
                        <a:rPr b="1" lang="en">
                          <a:latin typeface="Lexend Deca"/>
                          <a:ea typeface="Lexend Deca"/>
                          <a:cs typeface="Lexend Deca"/>
                          <a:sym typeface="Lexend Deca"/>
                        </a:rPr>
                        <a:t>NOT</a:t>
                      </a:r>
                      <a:r>
                        <a:rPr lang="en">
                          <a:latin typeface="Lexend Deca"/>
                          <a:ea typeface="Lexend Deca"/>
                          <a:cs typeface="Lexend Deca"/>
                          <a:sym typeface="Lexend Deca"/>
                        </a:rPr>
                        <a:t> meet criteria</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Lexend Deca"/>
                          <a:ea typeface="Lexend Deca"/>
                          <a:cs typeface="Lexend Deca"/>
                          <a:sym typeface="Lexend Deca"/>
                        </a:rPr>
                        <a:t>2 = Meets criteria</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Lexend Deca"/>
                          <a:ea typeface="Lexend Deca"/>
                          <a:cs typeface="Lexend Deca"/>
                          <a:sym typeface="Lexend Deca"/>
                        </a:rPr>
                        <a:t>3 = Exceeds criteria</a:t>
                      </a:r>
                      <a:endParaRPr>
                        <a:latin typeface="Lexend Deca"/>
                        <a:ea typeface="Lexend Deca"/>
                        <a:cs typeface="Lexend Deca"/>
                        <a:sym typeface="Lexend Deca"/>
                      </a:endParaRPr>
                    </a:p>
                  </a:txBody>
                  <a:tcPr marT="91425" marB="91425" marR="91425" marL="91425">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r>
            </a:tbl>
          </a:graphicData>
        </a:graphic>
      </p:graphicFrame>
      <p:sp>
        <p:nvSpPr>
          <p:cNvPr id="267" name="Google Shape;267;p49"/>
          <p:cNvSpPr txBox="1"/>
          <p:nvPr/>
        </p:nvSpPr>
        <p:spPr>
          <a:xfrm>
            <a:off x="515075" y="814150"/>
            <a:ext cx="8170800" cy="84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Lexend Deca"/>
                <a:ea typeface="Lexend Deca"/>
                <a:cs typeface="Lexend Deca"/>
                <a:sym typeface="Lexend Deca"/>
              </a:rPr>
              <a:t>Directions</a:t>
            </a:r>
            <a:r>
              <a:rPr lang="en">
                <a:latin typeface="Lexend Deca"/>
                <a:ea typeface="Lexend Deca"/>
                <a:cs typeface="Lexend Deca"/>
                <a:sym typeface="Lexend Deca"/>
              </a:rPr>
              <a:t>: Use the decision matrix to help your group choose the best robot design for solving the problem.</a:t>
            </a:r>
            <a:endParaRPr>
              <a:latin typeface="Lexend Deca"/>
              <a:ea typeface="Lexend Deca"/>
              <a:cs typeface="Lexend Deca"/>
              <a:sym typeface="Lexend Deca"/>
            </a:endParaRPr>
          </a:p>
          <a:p>
            <a:pPr indent="0" lvl="0" marL="0" rtl="0" algn="l">
              <a:spcBef>
                <a:spcPts val="0"/>
              </a:spcBef>
              <a:spcAft>
                <a:spcPts val="0"/>
              </a:spcAft>
              <a:buNone/>
            </a:pPr>
            <a:r>
              <a:t/>
            </a:r>
            <a:endParaRPr sz="1100"/>
          </a:p>
          <a:p>
            <a:pPr indent="0" lvl="0" marL="0" rtl="0" algn="l">
              <a:spcBef>
                <a:spcPts val="0"/>
              </a:spcBef>
              <a:spcAft>
                <a:spcPts val="0"/>
              </a:spcAft>
              <a:buNone/>
            </a:pPr>
            <a:r>
              <a:rPr lang="en" sz="1100"/>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71" name="Shape 271"/>
        <p:cNvGrpSpPr/>
        <p:nvPr/>
      </p:nvGrpSpPr>
      <p:grpSpPr>
        <a:xfrm>
          <a:off x="0" y="0"/>
          <a:ext cx="0" cy="0"/>
          <a:chOff x="0" y="0"/>
          <a:chExt cx="0" cy="0"/>
        </a:xfrm>
      </p:grpSpPr>
      <p:pic>
        <p:nvPicPr>
          <p:cNvPr id="272" name="Google Shape;272;p50"/>
          <p:cNvPicPr preferRelativeResize="0"/>
          <p:nvPr/>
        </p:nvPicPr>
        <p:blipFill>
          <a:blip r:embed="rId3">
            <a:alphaModFix/>
          </a:blip>
          <a:stretch>
            <a:fillRect/>
          </a:stretch>
        </p:blipFill>
        <p:spPr>
          <a:xfrm>
            <a:off x="664050" y="1138400"/>
            <a:ext cx="2789101" cy="3624098"/>
          </a:xfrm>
          <a:prstGeom prst="rect">
            <a:avLst/>
          </a:prstGeom>
          <a:noFill/>
          <a:ln>
            <a:noFill/>
          </a:ln>
        </p:spPr>
      </p:pic>
      <p:pic>
        <p:nvPicPr>
          <p:cNvPr id="273" name="Google Shape;273;p50"/>
          <p:cNvPicPr preferRelativeResize="0"/>
          <p:nvPr/>
        </p:nvPicPr>
        <p:blipFill>
          <a:blip r:embed="rId3">
            <a:alphaModFix/>
          </a:blip>
          <a:stretch>
            <a:fillRect/>
          </a:stretch>
        </p:blipFill>
        <p:spPr>
          <a:xfrm>
            <a:off x="2998075" y="1138400"/>
            <a:ext cx="2789101" cy="3624098"/>
          </a:xfrm>
          <a:prstGeom prst="rect">
            <a:avLst/>
          </a:prstGeom>
          <a:noFill/>
          <a:ln>
            <a:noFill/>
          </a:ln>
        </p:spPr>
      </p:pic>
      <p:pic>
        <p:nvPicPr>
          <p:cNvPr id="274" name="Google Shape;274;p50"/>
          <p:cNvPicPr preferRelativeResize="0"/>
          <p:nvPr/>
        </p:nvPicPr>
        <p:blipFill>
          <a:blip r:embed="rId3">
            <a:alphaModFix/>
          </a:blip>
          <a:stretch>
            <a:fillRect/>
          </a:stretch>
        </p:blipFill>
        <p:spPr>
          <a:xfrm>
            <a:off x="5634950" y="1138400"/>
            <a:ext cx="2789101" cy="3624098"/>
          </a:xfrm>
          <a:prstGeom prst="rect">
            <a:avLst/>
          </a:prstGeom>
          <a:noFill/>
          <a:ln>
            <a:noFill/>
          </a:ln>
        </p:spPr>
      </p:pic>
      <p:sp>
        <p:nvSpPr>
          <p:cNvPr id="275" name="Google Shape;275;p50"/>
          <p:cNvSpPr txBox="1"/>
          <p:nvPr/>
        </p:nvSpPr>
        <p:spPr>
          <a:xfrm>
            <a:off x="398250" y="194275"/>
            <a:ext cx="82884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9900FF"/>
                </a:solidFill>
                <a:latin typeface="Lexend Deca"/>
                <a:ea typeface="Lexend Deca"/>
                <a:cs typeface="Lexend Deca"/>
                <a:sym typeface="Lexend Deca"/>
              </a:rPr>
              <a:t>Problem: Environmental Design-</a:t>
            </a:r>
            <a:r>
              <a:rPr lang="en" sz="2800">
                <a:solidFill>
                  <a:srgbClr val="6AA84F"/>
                </a:solidFill>
                <a:latin typeface="Lexend Deca"/>
                <a:ea typeface="Lexend Deca"/>
                <a:cs typeface="Lexend Deca"/>
                <a:sym typeface="Lexend Deca"/>
              </a:rPr>
              <a:t> </a:t>
            </a:r>
            <a:r>
              <a:rPr b="1" lang="en" sz="3000">
                <a:solidFill>
                  <a:srgbClr val="0000FF"/>
                </a:solidFill>
                <a:latin typeface="Lexend Deca"/>
                <a:ea typeface="Lexend Deca"/>
                <a:cs typeface="Lexend Deca"/>
                <a:sym typeface="Lexend Deca"/>
              </a:rPr>
              <a:t>Model</a:t>
            </a:r>
            <a:endParaRPr b="1" sz="3000">
              <a:solidFill>
                <a:srgbClr val="0000FF"/>
              </a:solidFill>
            </a:endParaRPr>
          </a:p>
        </p:txBody>
      </p:sp>
      <p:sp>
        <p:nvSpPr>
          <p:cNvPr id="276" name="Google Shape;276;p50"/>
          <p:cNvSpPr txBox="1"/>
          <p:nvPr/>
        </p:nvSpPr>
        <p:spPr>
          <a:xfrm>
            <a:off x="557900" y="727675"/>
            <a:ext cx="7977900" cy="6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FF"/>
                </a:highlight>
                <a:latin typeface="Lexend Deca"/>
                <a:ea typeface="Lexend Deca"/>
                <a:cs typeface="Lexend Deca"/>
                <a:sym typeface="Lexend Deca"/>
              </a:rPr>
              <a:t>Sketch the final design agreed upon by the Decision Matrix. Label your sketch with materials and other details, then build your prototype.</a:t>
            </a:r>
            <a:endParaRPr>
              <a:latin typeface="Lexend Deca"/>
              <a:ea typeface="Lexend Deca"/>
              <a:cs typeface="Lexend Deca"/>
              <a:sym typeface="Lexend Dec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80" name="Shape 280"/>
        <p:cNvGrpSpPr/>
        <p:nvPr/>
      </p:nvGrpSpPr>
      <p:grpSpPr>
        <a:xfrm>
          <a:off x="0" y="0"/>
          <a:ext cx="0" cy="0"/>
          <a:chOff x="0" y="0"/>
          <a:chExt cx="0" cy="0"/>
        </a:xfrm>
      </p:grpSpPr>
      <p:sp>
        <p:nvSpPr>
          <p:cNvPr id="281" name="Google Shape;281;p51"/>
          <p:cNvSpPr txBox="1"/>
          <p:nvPr/>
        </p:nvSpPr>
        <p:spPr>
          <a:xfrm>
            <a:off x="382725" y="163200"/>
            <a:ext cx="8135400" cy="10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9900FF"/>
                </a:solidFill>
                <a:latin typeface="Lexend Deca"/>
                <a:ea typeface="Lexend Deca"/>
                <a:cs typeface="Lexend Deca"/>
                <a:sym typeface="Lexend Deca"/>
              </a:rPr>
              <a:t>Problem: Environmental Design-</a:t>
            </a:r>
            <a:r>
              <a:rPr lang="en" sz="2800">
                <a:solidFill>
                  <a:srgbClr val="6AA84F"/>
                </a:solidFill>
                <a:latin typeface="Lexend Deca"/>
                <a:ea typeface="Lexend Deca"/>
                <a:cs typeface="Lexend Deca"/>
                <a:sym typeface="Lexend Deca"/>
              </a:rPr>
              <a:t> </a:t>
            </a:r>
            <a:r>
              <a:rPr b="1" lang="en" sz="2800">
                <a:solidFill>
                  <a:srgbClr val="9900FF"/>
                </a:solidFill>
                <a:latin typeface="Lexend Deca"/>
                <a:ea typeface="Lexend Deca"/>
                <a:cs typeface="Lexend Deca"/>
                <a:sym typeface="Lexend Deca"/>
              </a:rPr>
              <a:t>Evaluate</a:t>
            </a:r>
            <a:endParaRPr b="1" sz="2800">
              <a:solidFill>
                <a:srgbClr val="9900FF"/>
              </a:solidFill>
              <a:latin typeface="Lexend Deca"/>
              <a:ea typeface="Lexend Deca"/>
              <a:cs typeface="Lexend Deca"/>
              <a:sym typeface="Lexend Deca"/>
            </a:endParaRPr>
          </a:p>
          <a:p>
            <a:pPr indent="0" lvl="0" marL="0" rtl="0" algn="l">
              <a:spcBef>
                <a:spcPts val="0"/>
              </a:spcBef>
              <a:spcAft>
                <a:spcPts val="0"/>
              </a:spcAft>
              <a:buNone/>
            </a:pPr>
            <a:r>
              <a:t/>
            </a:r>
            <a:endParaRPr sz="1000">
              <a:solidFill>
                <a:srgbClr val="FF9900"/>
              </a:solidFill>
              <a:latin typeface="Lexend Deca"/>
              <a:ea typeface="Lexend Deca"/>
              <a:cs typeface="Lexend Deca"/>
              <a:sym typeface="Lexend Deca"/>
            </a:endParaRPr>
          </a:p>
          <a:p>
            <a:pPr indent="0" lvl="0" marL="0" rtl="0" algn="l">
              <a:spcBef>
                <a:spcPts val="0"/>
              </a:spcBef>
              <a:spcAft>
                <a:spcPts val="0"/>
              </a:spcAft>
              <a:buNone/>
            </a:pPr>
            <a:r>
              <a:rPr lang="en">
                <a:highlight>
                  <a:srgbClr val="FFFFFF"/>
                </a:highlight>
                <a:latin typeface="Lexend Deca"/>
                <a:ea typeface="Lexend Deca"/>
                <a:cs typeface="Lexend Deca"/>
                <a:sym typeface="Lexend Deca"/>
              </a:rPr>
              <a:t>Record the number of blocks moved (in 2 minutes) to the collection zone in each of your trials.</a:t>
            </a:r>
            <a:endParaRPr>
              <a:latin typeface="Lexend Deca"/>
              <a:ea typeface="Lexend Deca"/>
              <a:cs typeface="Lexend Deca"/>
              <a:sym typeface="Lexend Deca"/>
            </a:endParaRPr>
          </a:p>
        </p:txBody>
      </p:sp>
      <p:graphicFrame>
        <p:nvGraphicFramePr>
          <p:cNvPr id="282" name="Google Shape;282;p51"/>
          <p:cNvGraphicFramePr/>
          <p:nvPr/>
        </p:nvGraphicFramePr>
        <p:xfrm>
          <a:off x="554800" y="1374450"/>
          <a:ext cx="3000000" cy="3000000"/>
        </p:xfrm>
        <a:graphic>
          <a:graphicData uri="http://schemas.openxmlformats.org/drawingml/2006/table">
            <a:tbl>
              <a:tblPr>
                <a:noFill/>
                <a:tableStyleId>{A7E41F60-DD4B-4B9C-AAC7-A95E12B81689}</a:tableStyleId>
              </a:tblPr>
              <a:tblGrid>
                <a:gridCol w="3409725"/>
                <a:gridCol w="4624650"/>
              </a:tblGrid>
              <a:tr h="381000">
                <a:tc>
                  <a:txBody>
                    <a:bodyPr/>
                    <a:lstStyle/>
                    <a:p>
                      <a:pPr indent="0" lvl="0" marL="0" rtl="0" algn="ctr">
                        <a:spcBef>
                          <a:spcPts val="0"/>
                        </a:spcBef>
                        <a:spcAft>
                          <a:spcPts val="0"/>
                        </a:spcAft>
                        <a:buNone/>
                      </a:pPr>
                      <a:r>
                        <a:rPr b="1" lang="en" sz="1800">
                          <a:latin typeface="Lexend Deca"/>
                          <a:ea typeface="Lexend Deca"/>
                          <a:cs typeface="Lexend Deca"/>
                          <a:sym typeface="Lexend Deca"/>
                        </a:rPr>
                        <a:t>Trial</a:t>
                      </a:r>
                      <a:endParaRPr b="1" sz="1800">
                        <a:latin typeface="Lexend Deca"/>
                        <a:ea typeface="Lexend Deca"/>
                        <a:cs typeface="Lexend Deca"/>
                        <a:sym typeface="Lexend Deca"/>
                      </a:endParaRPr>
                    </a:p>
                  </a:txBody>
                  <a:tcPr marT="91425" marB="91425" marR="91425" marL="91425"/>
                </a:tc>
                <a:tc>
                  <a:txBody>
                    <a:bodyPr/>
                    <a:lstStyle/>
                    <a:p>
                      <a:pPr indent="0" lvl="0" marL="0" rtl="0" algn="ctr">
                        <a:spcBef>
                          <a:spcPts val="0"/>
                        </a:spcBef>
                        <a:spcAft>
                          <a:spcPts val="0"/>
                        </a:spcAft>
                        <a:buNone/>
                      </a:pPr>
                      <a:r>
                        <a:rPr b="1" lang="en" sz="1800">
                          <a:latin typeface="Lexend Deca"/>
                          <a:ea typeface="Lexend Deca"/>
                          <a:cs typeface="Lexend Deca"/>
                          <a:sym typeface="Lexend Deca"/>
                        </a:rPr>
                        <a:t>Number of Blocks Moved</a:t>
                      </a:r>
                      <a:endParaRPr b="1" sz="1800">
                        <a:latin typeface="Lexend Deca"/>
                        <a:ea typeface="Lexend Deca"/>
                        <a:cs typeface="Lexend Deca"/>
                        <a:sym typeface="Lexend Deca"/>
                      </a:endParaRPr>
                    </a:p>
                  </a:txBody>
                  <a:tcPr marT="91425" marB="91425" marR="91425" marL="91425"/>
                </a:tc>
              </a:tr>
              <a:tr h="381000">
                <a:tc>
                  <a:txBody>
                    <a:bodyPr/>
                    <a:lstStyle/>
                    <a:p>
                      <a:pPr indent="0" lvl="0" marL="0" rtl="0" algn="ctr">
                        <a:spcBef>
                          <a:spcPts val="0"/>
                        </a:spcBef>
                        <a:spcAft>
                          <a:spcPts val="0"/>
                        </a:spcAft>
                        <a:buNone/>
                      </a:pPr>
                      <a:r>
                        <a:rPr b="1" lang="en"/>
                        <a:t>1</a:t>
                      </a:r>
                      <a:endParaRPr b="1"/>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ctr">
                        <a:spcBef>
                          <a:spcPts val="0"/>
                        </a:spcBef>
                        <a:spcAft>
                          <a:spcPts val="0"/>
                        </a:spcAft>
                        <a:buNone/>
                      </a:pPr>
                      <a:r>
                        <a:rPr b="1" lang="en"/>
                        <a:t>2</a:t>
                      </a:r>
                      <a:endParaRPr b="1"/>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ctr">
                        <a:spcBef>
                          <a:spcPts val="0"/>
                        </a:spcBef>
                        <a:spcAft>
                          <a:spcPts val="0"/>
                        </a:spcAft>
                        <a:buNone/>
                      </a:pPr>
                      <a:r>
                        <a:rPr b="1" lang="en"/>
                        <a:t>3</a:t>
                      </a:r>
                      <a:endParaRPr b="1"/>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ctr">
                        <a:spcBef>
                          <a:spcPts val="0"/>
                        </a:spcBef>
                        <a:spcAft>
                          <a:spcPts val="0"/>
                        </a:spcAft>
                        <a:buNone/>
                      </a:pPr>
                      <a:r>
                        <a:rPr b="1" lang="en"/>
                        <a:t>Average</a:t>
                      </a:r>
                      <a:endParaRPr b="1"/>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283" name="Google Shape;283;p51"/>
          <p:cNvSpPr txBox="1"/>
          <p:nvPr/>
        </p:nvSpPr>
        <p:spPr>
          <a:xfrm>
            <a:off x="614200" y="3519575"/>
            <a:ext cx="7903800" cy="10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To find the average: </a:t>
            </a:r>
            <a:r>
              <a:rPr lang="en"/>
              <a:t>Add the number of blocks from trials 1, 2, and 3 and then divide by 3.</a:t>
            </a:r>
            <a:endParaRPr/>
          </a:p>
          <a:p>
            <a:pPr indent="0" lvl="0" marL="0" rtl="0" algn="l">
              <a:spcBef>
                <a:spcPts val="0"/>
              </a:spcBef>
              <a:spcAft>
                <a:spcPts val="0"/>
              </a:spcAft>
              <a:buNone/>
            </a:pPr>
            <a:r>
              <a:rPr lang="en"/>
              <a:t>	</a:t>
            </a:r>
            <a:endParaRPr/>
          </a:p>
          <a:p>
            <a:pPr indent="457200" lvl="0" marL="0" rtl="0" algn="l">
              <a:spcBef>
                <a:spcPts val="0"/>
              </a:spcBef>
              <a:spcAft>
                <a:spcPts val="0"/>
              </a:spcAft>
              <a:buNone/>
            </a:pPr>
            <a:r>
              <a:rPr lang="en" u="sng"/>
              <a:t>Trial 1 + Trial 2 + Trial 3 </a:t>
            </a:r>
            <a:r>
              <a:rPr lang="en"/>
              <a:t>=</a:t>
            </a:r>
            <a:endParaRPr/>
          </a:p>
          <a:p>
            <a:pPr indent="0" lvl="0" marL="0" rtl="0" algn="l">
              <a:spcBef>
                <a:spcPts val="0"/>
              </a:spcBef>
              <a:spcAft>
                <a:spcPts val="0"/>
              </a:spcAft>
              <a:buNone/>
            </a:pPr>
            <a:r>
              <a:rPr lang="en"/>
              <a:t>			3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87" name="Shape 287"/>
        <p:cNvGrpSpPr/>
        <p:nvPr/>
      </p:nvGrpSpPr>
      <p:grpSpPr>
        <a:xfrm>
          <a:off x="0" y="0"/>
          <a:ext cx="0" cy="0"/>
          <a:chOff x="0" y="0"/>
          <a:chExt cx="0" cy="0"/>
        </a:xfrm>
      </p:grpSpPr>
      <p:sp>
        <p:nvSpPr>
          <p:cNvPr id="288" name="Google Shape;288;p52"/>
          <p:cNvSpPr txBox="1"/>
          <p:nvPr/>
        </p:nvSpPr>
        <p:spPr>
          <a:xfrm>
            <a:off x="553600" y="805250"/>
            <a:ext cx="7952100" cy="40431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Lexend Deca"/>
              <a:buAutoNum type="arabicPeriod"/>
            </a:pPr>
            <a:r>
              <a:rPr lang="en">
                <a:latin typeface="Lexend Deca"/>
                <a:ea typeface="Lexend Deca"/>
                <a:cs typeface="Lexend Deca"/>
                <a:sym typeface="Lexend Deca"/>
              </a:rPr>
              <a:t>Was your robot able to successfully solve the problem of removing hazardous waste from a site? Support your answer with evidence you have recorded in your chart.</a:t>
            </a:r>
            <a:endParaRPr>
              <a:latin typeface="Lexend Deca"/>
              <a:ea typeface="Lexend Deca"/>
              <a:cs typeface="Lexend Deca"/>
              <a:sym typeface="Lexend Deca"/>
            </a:endParaRPr>
          </a:p>
          <a:p>
            <a:pPr indent="0" lvl="0" marL="0" rtl="0" algn="l">
              <a:lnSpc>
                <a:spcPct val="100000"/>
              </a:lnSpc>
              <a:spcBef>
                <a:spcPts val="1500"/>
              </a:spcBef>
              <a:spcAft>
                <a:spcPts val="0"/>
              </a:spcAft>
              <a:buNone/>
            </a:pPr>
            <a:r>
              <a:t/>
            </a:r>
            <a:endParaRPr sz="600">
              <a:latin typeface="Lexend Deca"/>
              <a:ea typeface="Lexend Deca"/>
              <a:cs typeface="Lexend Deca"/>
              <a:sym typeface="Lexend Deca"/>
            </a:endParaRPr>
          </a:p>
          <a:p>
            <a:pPr indent="0" lvl="0" marL="0" rtl="0" algn="l">
              <a:lnSpc>
                <a:spcPct val="100000"/>
              </a:lnSpc>
              <a:spcBef>
                <a:spcPts val="1500"/>
              </a:spcBef>
              <a:spcAft>
                <a:spcPts val="0"/>
              </a:spcAft>
              <a:buNone/>
            </a:pPr>
            <a:r>
              <a:t/>
            </a:r>
            <a:endParaRPr sz="600">
              <a:latin typeface="Lexend Deca"/>
              <a:ea typeface="Lexend Deca"/>
              <a:cs typeface="Lexend Deca"/>
              <a:sym typeface="Lexend Deca"/>
            </a:endParaRPr>
          </a:p>
          <a:p>
            <a:pPr indent="-317500" lvl="0" marL="457200" rtl="0" algn="l">
              <a:lnSpc>
                <a:spcPct val="100000"/>
              </a:lnSpc>
              <a:spcBef>
                <a:spcPts val="1500"/>
              </a:spcBef>
              <a:spcAft>
                <a:spcPts val="0"/>
              </a:spcAft>
              <a:buSzPts val="1400"/>
              <a:buFont typeface="Lexend Deca"/>
              <a:buAutoNum type="arabicPeriod"/>
            </a:pPr>
            <a:r>
              <a:rPr lang="en">
                <a:latin typeface="Lexend Deca"/>
                <a:ea typeface="Lexend Deca"/>
                <a:cs typeface="Lexend Deca"/>
                <a:sym typeface="Lexend Deca"/>
              </a:rPr>
              <a:t>What changes would you make to improve the design? List the strengths and weaknesses of your design.  Why do you think these changes would improve your robot?</a:t>
            </a:r>
            <a:endParaRPr>
              <a:latin typeface="Lexend Deca"/>
              <a:ea typeface="Lexend Deca"/>
              <a:cs typeface="Lexend Deca"/>
              <a:sym typeface="Lexend Deca"/>
            </a:endParaRPr>
          </a:p>
          <a:p>
            <a:pPr indent="0" lvl="0" marL="457200" rtl="0" algn="l">
              <a:lnSpc>
                <a:spcPct val="100000"/>
              </a:lnSpc>
              <a:spcBef>
                <a:spcPts val="1500"/>
              </a:spcBef>
              <a:spcAft>
                <a:spcPts val="0"/>
              </a:spcAft>
              <a:buNone/>
            </a:pPr>
            <a:r>
              <a:t/>
            </a:r>
            <a:endParaRPr sz="600">
              <a:latin typeface="Lexend Deca"/>
              <a:ea typeface="Lexend Deca"/>
              <a:cs typeface="Lexend Deca"/>
              <a:sym typeface="Lexend Deca"/>
            </a:endParaRPr>
          </a:p>
          <a:p>
            <a:pPr indent="0" lvl="0" marL="457200" rtl="0" algn="l">
              <a:lnSpc>
                <a:spcPct val="100000"/>
              </a:lnSpc>
              <a:spcBef>
                <a:spcPts val="1500"/>
              </a:spcBef>
              <a:spcAft>
                <a:spcPts val="0"/>
              </a:spcAft>
              <a:buNone/>
            </a:pPr>
            <a:r>
              <a:t/>
            </a:r>
            <a:endParaRPr sz="600">
              <a:latin typeface="Lexend Deca"/>
              <a:ea typeface="Lexend Deca"/>
              <a:cs typeface="Lexend Deca"/>
              <a:sym typeface="Lexend Deca"/>
            </a:endParaRPr>
          </a:p>
          <a:p>
            <a:pPr indent="-317500" lvl="0" marL="457200" rtl="0" algn="l">
              <a:lnSpc>
                <a:spcPct val="100000"/>
              </a:lnSpc>
              <a:spcBef>
                <a:spcPts val="1500"/>
              </a:spcBef>
              <a:spcAft>
                <a:spcPts val="0"/>
              </a:spcAft>
              <a:buSzPts val="1400"/>
              <a:buFont typeface="Lexend Deca"/>
              <a:buAutoNum type="arabicPeriod"/>
            </a:pPr>
            <a:r>
              <a:rPr lang="en">
                <a:latin typeface="Lexend Deca"/>
                <a:ea typeface="Lexend Deca"/>
                <a:cs typeface="Lexend Deca"/>
                <a:sym typeface="Lexend Deca"/>
              </a:rPr>
              <a:t>In this problem you designed a robot that could remove hazardous items from a “site” you created. How could your ideas be used to solve a problem in your everyday life?</a:t>
            </a:r>
            <a:endParaRPr>
              <a:latin typeface="Lexend Deca"/>
              <a:ea typeface="Lexend Deca"/>
              <a:cs typeface="Lexend Deca"/>
              <a:sym typeface="Lexend Deca"/>
            </a:endParaRPr>
          </a:p>
        </p:txBody>
      </p:sp>
      <p:sp>
        <p:nvSpPr>
          <p:cNvPr id="289" name="Google Shape;289;p52"/>
          <p:cNvSpPr txBox="1"/>
          <p:nvPr/>
        </p:nvSpPr>
        <p:spPr>
          <a:xfrm>
            <a:off x="382725" y="163200"/>
            <a:ext cx="8135400" cy="70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9900FF"/>
                </a:solidFill>
                <a:latin typeface="Lexend Deca"/>
                <a:ea typeface="Lexend Deca"/>
                <a:cs typeface="Lexend Deca"/>
                <a:sym typeface="Lexend Deca"/>
              </a:rPr>
              <a:t>Problem: Environmental Design-</a:t>
            </a:r>
            <a:r>
              <a:rPr lang="en" sz="2800">
                <a:solidFill>
                  <a:srgbClr val="6AA84F"/>
                </a:solidFill>
                <a:latin typeface="Lexend Deca"/>
                <a:ea typeface="Lexend Deca"/>
                <a:cs typeface="Lexend Deca"/>
                <a:sym typeface="Lexend Deca"/>
              </a:rPr>
              <a:t> </a:t>
            </a:r>
            <a:r>
              <a:rPr b="1" lang="en" sz="2800">
                <a:solidFill>
                  <a:srgbClr val="FF0000"/>
                </a:solidFill>
                <a:latin typeface="Lexend Deca"/>
                <a:ea typeface="Lexend Deca"/>
                <a:cs typeface="Lexend Deca"/>
                <a:sym typeface="Lexend Deca"/>
              </a:rPr>
              <a:t>Explain</a:t>
            </a:r>
            <a:endParaRPr>
              <a:latin typeface="Lexend Deca"/>
              <a:ea typeface="Lexend Deca"/>
              <a:cs typeface="Lexend Deca"/>
              <a:sym typeface="Lexend Dec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53"/>
          <p:cNvSpPr txBox="1"/>
          <p:nvPr/>
        </p:nvSpPr>
        <p:spPr>
          <a:xfrm>
            <a:off x="378150" y="1194375"/>
            <a:ext cx="8387700" cy="105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Lexend Deca"/>
                <a:ea typeface="Lexend Deca"/>
                <a:cs typeface="Lexend Deca"/>
                <a:sym typeface="Lexend Deca"/>
              </a:rPr>
              <a:t>How would you modify and adapt your lessons  to follow the design process?</a:t>
            </a:r>
            <a:endParaRPr sz="2800">
              <a:latin typeface="Lexend Deca"/>
              <a:ea typeface="Lexend Deca"/>
              <a:cs typeface="Lexend Deca"/>
              <a:sym typeface="Lexend Deca"/>
            </a:endParaRPr>
          </a:p>
        </p:txBody>
      </p:sp>
      <p:sp>
        <p:nvSpPr>
          <p:cNvPr id="295" name="Google Shape;295;p53"/>
          <p:cNvSpPr txBox="1"/>
          <p:nvPr/>
        </p:nvSpPr>
        <p:spPr>
          <a:xfrm>
            <a:off x="378150" y="2387400"/>
            <a:ext cx="8224800" cy="113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Lexend Deca"/>
                <a:ea typeface="Lexend Deca"/>
                <a:cs typeface="Lexend Deca"/>
                <a:sym typeface="Lexend Deca"/>
              </a:rPr>
              <a:t>What are some challenges?  How can we help you overcome them?</a:t>
            </a:r>
            <a:endParaRPr/>
          </a:p>
        </p:txBody>
      </p:sp>
      <p:pic>
        <p:nvPicPr>
          <p:cNvPr id="296" name="Google Shape;296;p53"/>
          <p:cNvPicPr preferRelativeResize="0"/>
          <p:nvPr/>
        </p:nvPicPr>
        <p:blipFill>
          <a:blip r:embed="rId3">
            <a:alphaModFix/>
          </a:blip>
          <a:stretch>
            <a:fillRect/>
          </a:stretch>
        </p:blipFill>
        <p:spPr>
          <a:xfrm>
            <a:off x="5462275" y="3130550"/>
            <a:ext cx="3303576" cy="1994850"/>
          </a:xfrm>
          <a:prstGeom prst="rect">
            <a:avLst/>
          </a:prstGeom>
          <a:noFill/>
          <a:ln>
            <a:noFill/>
          </a:ln>
        </p:spPr>
      </p:pic>
      <p:sp>
        <p:nvSpPr>
          <p:cNvPr id="297" name="Google Shape;297;p53"/>
          <p:cNvSpPr txBox="1"/>
          <p:nvPr/>
        </p:nvSpPr>
        <p:spPr>
          <a:xfrm>
            <a:off x="422850" y="345750"/>
            <a:ext cx="8135400" cy="70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FF0000"/>
                </a:solidFill>
                <a:latin typeface="Lexend Deca"/>
                <a:ea typeface="Lexend Deca"/>
                <a:cs typeface="Lexend Deca"/>
                <a:sym typeface="Lexend Deca"/>
              </a:rPr>
              <a:t>Discuss Amongst Yourselves </a:t>
            </a:r>
            <a:endParaRPr b="1" sz="3600">
              <a:solidFill>
                <a:srgbClr val="FF0000"/>
              </a:solidFill>
              <a:latin typeface="Lexend Deca"/>
              <a:ea typeface="Lexend Deca"/>
              <a:cs typeface="Lexend Deca"/>
              <a:sym typeface="Lexend Dec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7"/>
          <p:cNvSpPr txBox="1"/>
          <p:nvPr>
            <p:ph type="ctrTitle"/>
          </p:nvPr>
        </p:nvSpPr>
        <p:spPr>
          <a:xfrm>
            <a:off x="311700" y="481975"/>
            <a:ext cx="8520600" cy="187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latin typeface="Lexend Deca"/>
                <a:ea typeface="Lexend Deca"/>
                <a:cs typeface="Lexend Deca"/>
                <a:sym typeface="Lexend Deca"/>
              </a:rPr>
              <a:t>How do we get students to effectively follow the engineering design process?</a:t>
            </a:r>
            <a:endParaRPr sz="3600">
              <a:latin typeface="Lexend Deca"/>
              <a:ea typeface="Lexend Deca"/>
              <a:cs typeface="Lexend Deca"/>
              <a:sym typeface="Lexend Deca"/>
            </a:endParaRPr>
          </a:p>
        </p:txBody>
      </p:sp>
      <p:pic>
        <p:nvPicPr>
          <p:cNvPr id="119" name="Google Shape;119;p27"/>
          <p:cNvPicPr preferRelativeResize="0"/>
          <p:nvPr/>
        </p:nvPicPr>
        <p:blipFill>
          <a:blip r:embed="rId3">
            <a:alphaModFix/>
          </a:blip>
          <a:stretch>
            <a:fillRect/>
          </a:stretch>
        </p:blipFill>
        <p:spPr>
          <a:xfrm>
            <a:off x="2843150" y="2411550"/>
            <a:ext cx="3457700" cy="2447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pic>
        <p:nvPicPr>
          <p:cNvPr id="302" name="Google Shape;302;p54"/>
          <p:cNvPicPr preferRelativeResize="0"/>
          <p:nvPr/>
        </p:nvPicPr>
        <p:blipFill>
          <a:blip r:embed="rId3">
            <a:alphaModFix/>
          </a:blip>
          <a:stretch>
            <a:fillRect/>
          </a:stretch>
        </p:blipFill>
        <p:spPr>
          <a:xfrm>
            <a:off x="79125" y="56775"/>
            <a:ext cx="8969226" cy="1095375"/>
          </a:xfrm>
          <a:prstGeom prst="rect">
            <a:avLst/>
          </a:prstGeom>
          <a:noFill/>
          <a:ln>
            <a:noFill/>
          </a:ln>
        </p:spPr>
      </p:pic>
      <p:pic>
        <p:nvPicPr>
          <p:cNvPr id="303" name="Google Shape;303;p54"/>
          <p:cNvPicPr preferRelativeResize="0"/>
          <p:nvPr/>
        </p:nvPicPr>
        <p:blipFill>
          <a:blip r:embed="rId4">
            <a:alphaModFix/>
          </a:blip>
          <a:stretch>
            <a:fillRect/>
          </a:stretch>
        </p:blipFill>
        <p:spPr>
          <a:xfrm>
            <a:off x="378950" y="-426375"/>
            <a:ext cx="7667274" cy="3986625"/>
          </a:xfrm>
          <a:prstGeom prst="rect">
            <a:avLst/>
          </a:prstGeom>
          <a:noFill/>
          <a:ln>
            <a:noFill/>
          </a:ln>
        </p:spPr>
      </p:pic>
      <p:pic>
        <p:nvPicPr>
          <p:cNvPr id="304" name="Google Shape;304;p54"/>
          <p:cNvPicPr preferRelativeResize="0"/>
          <p:nvPr/>
        </p:nvPicPr>
        <p:blipFill>
          <a:blip r:embed="rId5">
            <a:alphaModFix/>
          </a:blip>
          <a:stretch>
            <a:fillRect/>
          </a:stretch>
        </p:blipFill>
        <p:spPr>
          <a:xfrm>
            <a:off x="237001" y="4294625"/>
            <a:ext cx="1390000" cy="647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id="124" name="Google Shape;124;p28"/>
          <p:cNvPicPr preferRelativeResize="0"/>
          <p:nvPr/>
        </p:nvPicPr>
        <p:blipFill>
          <a:blip r:embed="rId3">
            <a:alphaModFix/>
          </a:blip>
          <a:stretch>
            <a:fillRect/>
          </a:stretch>
        </p:blipFill>
        <p:spPr>
          <a:xfrm>
            <a:off x="3674912" y="414330"/>
            <a:ext cx="1794175" cy="2225650"/>
          </a:xfrm>
          <a:prstGeom prst="rect">
            <a:avLst/>
          </a:prstGeom>
          <a:noFill/>
          <a:ln>
            <a:noFill/>
          </a:ln>
        </p:spPr>
      </p:pic>
      <p:sp>
        <p:nvSpPr>
          <p:cNvPr id="125" name="Google Shape;125;p28"/>
          <p:cNvSpPr txBox="1"/>
          <p:nvPr/>
        </p:nvSpPr>
        <p:spPr>
          <a:xfrm>
            <a:off x="408000" y="2766650"/>
            <a:ext cx="8341200" cy="19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u="sng">
                <a:solidFill>
                  <a:srgbClr val="FF9900"/>
                </a:solidFill>
                <a:latin typeface="Lexend Deca"/>
                <a:ea typeface="Lexend Deca"/>
                <a:cs typeface="Lexend Deca"/>
                <a:sym typeface="Lexend Deca"/>
              </a:rPr>
              <a:t>DEFINE:</a:t>
            </a:r>
            <a:r>
              <a:rPr lang="en" sz="2400">
                <a:solidFill>
                  <a:schemeClr val="dk1"/>
                </a:solidFill>
                <a:latin typeface="Lexend Deca"/>
                <a:ea typeface="Lexend Deca"/>
                <a:cs typeface="Lexend Deca"/>
                <a:sym typeface="Lexend Deca"/>
              </a:rPr>
              <a:t> </a:t>
            </a:r>
            <a:endParaRPr sz="2400">
              <a:solidFill>
                <a:schemeClr val="dk1"/>
              </a:solidFill>
              <a:latin typeface="Lexend Deca"/>
              <a:ea typeface="Lexend Deca"/>
              <a:cs typeface="Lexend Deca"/>
              <a:sym typeface="Lexend Deca"/>
            </a:endParaRPr>
          </a:p>
          <a:p>
            <a:pPr indent="0" lvl="0" marL="0" rtl="0" algn="l">
              <a:spcBef>
                <a:spcPts val="0"/>
              </a:spcBef>
              <a:spcAft>
                <a:spcPts val="0"/>
              </a:spcAft>
              <a:buNone/>
            </a:pPr>
            <a:r>
              <a:t/>
            </a:r>
            <a:endParaRPr sz="2400">
              <a:solidFill>
                <a:schemeClr val="dk1"/>
              </a:solidFill>
              <a:latin typeface="Lexend Deca"/>
              <a:ea typeface="Lexend Deca"/>
              <a:cs typeface="Lexend Deca"/>
              <a:sym typeface="Lexend Deca"/>
            </a:endParaRPr>
          </a:p>
          <a:p>
            <a:pPr indent="0" lvl="0" marL="0" rtl="0" algn="l">
              <a:spcBef>
                <a:spcPts val="0"/>
              </a:spcBef>
              <a:spcAft>
                <a:spcPts val="0"/>
              </a:spcAft>
              <a:buNone/>
            </a:pPr>
            <a:r>
              <a:rPr lang="en" sz="2400">
                <a:solidFill>
                  <a:schemeClr val="dk1"/>
                </a:solidFill>
                <a:latin typeface="Lexend Deca"/>
                <a:ea typeface="Lexend Deca"/>
                <a:cs typeface="Lexend Deca"/>
                <a:sym typeface="Lexend Deca"/>
              </a:rPr>
              <a:t>What was the problem you are trying to solve?</a:t>
            </a:r>
            <a:endParaRPr sz="2400">
              <a:solidFill>
                <a:schemeClr val="dk1"/>
              </a:solidFill>
              <a:latin typeface="Lexend Deca"/>
              <a:ea typeface="Lexend Deca"/>
              <a:cs typeface="Lexend Deca"/>
              <a:sym typeface="Lexend Deca"/>
            </a:endParaRPr>
          </a:p>
          <a:p>
            <a:pPr indent="0" lvl="0" marL="0" rtl="0" algn="l">
              <a:spcBef>
                <a:spcPts val="0"/>
              </a:spcBef>
              <a:spcAft>
                <a:spcPts val="0"/>
              </a:spcAft>
              <a:buNone/>
            </a:pPr>
            <a:r>
              <a:t/>
            </a:r>
            <a:endParaRPr sz="2400">
              <a:solidFill>
                <a:schemeClr val="dk1"/>
              </a:solidFill>
              <a:latin typeface="Lexend Deca"/>
              <a:ea typeface="Lexend Deca"/>
              <a:cs typeface="Lexend Deca"/>
              <a:sym typeface="Lexend Dec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pic>
        <p:nvPicPr>
          <p:cNvPr id="130" name="Google Shape;130;p29"/>
          <p:cNvPicPr preferRelativeResize="0"/>
          <p:nvPr/>
        </p:nvPicPr>
        <p:blipFill>
          <a:blip r:embed="rId3">
            <a:alphaModFix/>
          </a:blip>
          <a:stretch>
            <a:fillRect/>
          </a:stretch>
        </p:blipFill>
        <p:spPr>
          <a:xfrm>
            <a:off x="3060313" y="438694"/>
            <a:ext cx="3023375" cy="1877425"/>
          </a:xfrm>
          <a:prstGeom prst="rect">
            <a:avLst/>
          </a:prstGeom>
          <a:noFill/>
          <a:ln>
            <a:noFill/>
          </a:ln>
        </p:spPr>
      </p:pic>
      <p:sp>
        <p:nvSpPr>
          <p:cNvPr id="131" name="Google Shape;131;p29"/>
          <p:cNvSpPr txBox="1"/>
          <p:nvPr/>
        </p:nvSpPr>
        <p:spPr>
          <a:xfrm>
            <a:off x="442050" y="2571750"/>
            <a:ext cx="8259900" cy="22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solidFill>
                  <a:srgbClr val="38761D"/>
                </a:solidFill>
                <a:latin typeface="Lexend Deca"/>
                <a:ea typeface="Lexend Deca"/>
                <a:cs typeface="Lexend Deca"/>
                <a:sym typeface="Lexend Deca"/>
              </a:rPr>
              <a:t>RESEARCH &amp; DOCUMENT: </a:t>
            </a:r>
            <a:endParaRPr b="1" sz="2400" u="sng">
              <a:solidFill>
                <a:srgbClr val="38761D"/>
              </a:solidFill>
              <a:latin typeface="Lexend Deca"/>
              <a:ea typeface="Lexend Deca"/>
              <a:cs typeface="Lexend Deca"/>
              <a:sym typeface="Lexend Deca"/>
            </a:endParaRPr>
          </a:p>
          <a:p>
            <a:pPr indent="0" lvl="0" marL="0" rtl="0" algn="l">
              <a:spcBef>
                <a:spcPts val="0"/>
              </a:spcBef>
              <a:spcAft>
                <a:spcPts val="0"/>
              </a:spcAft>
              <a:buNone/>
            </a:pPr>
            <a:r>
              <a:t/>
            </a:r>
            <a:endParaRPr sz="2400">
              <a:solidFill>
                <a:schemeClr val="dk1"/>
              </a:solidFill>
              <a:latin typeface="Lexend Deca"/>
              <a:ea typeface="Lexend Deca"/>
              <a:cs typeface="Lexend Deca"/>
              <a:sym typeface="Lexend Deca"/>
            </a:endParaRPr>
          </a:p>
          <a:p>
            <a:pPr indent="0" lvl="0" marL="0" rtl="0" algn="l">
              <a:spcBef>
                <a:spcPts val="0"/>
              </a:spcBef>
              <a:spcAft>
                <a:spcPts val="0"/>
              </a:spcAft>
              <a:buNone/>
            </a:pPr>
            <a:r>
              <a:rPr lang="en" sz="2400">
                <a:solidFill>
                  <a:schemeClr val="dk1"/>
                </a:solidFill>
                <a:latin typeface="Lexend Deca"/>
                <a:ea typeface="Lexend Deca"/>
                <a:cs typeface="Lexend Deca"/>
                <a:sym typeface="Lexend Deca"/>
              </a:rPr>
              <a:t>How had this problem been solved in the past?</a:t>
            </a:r>
            <a:endParaRPr sz="2400">
              <a:solidFill>
                <a:schemeClr val="dk1"/>
              </a:solidFill>
              <a:latin typeface="Lexend Deca"/>
              <a:ea typeface="Lexend Deca"/>
              <a:cs typeface="Lexend Deca"/>
              <a:sym typeface="Lexend Deca"/>
            </a:endParaRPr>
          </a:p>
          <a:p>
            <a:pPr indent="0" lvl="0" marL="0" rtl="0" algn="l">
              <a:spcBef>
                <a:spcPts val="0"/>
              </a:spcBef>
              <a:spcAft>
                <a:spcPts val="0"/>
              </a:spcAft>
              <a:buNone/>
            </a:pPr>
            <a:r>
              <a:t/>
            </a:r>
            <a:endParaRPr sz="2400">
              <a:solidFill>
                <a:schemeClr val="dk1"/>
              </a:solidFill>
              <a:latin typeface="Lexend Deca"/>
              <a:ea typeface="Lexend Deca"/>
              <a:cs typeface="Lexend Deca"/>
              <a:sym typeface="Lexend Deca"/>
            </a:endParaRPr>
          </a:p>
          <a:p>
            <a:pPr indent="0" lvl="0" marL="0" rtl="0" algn="l">
              <a:spcBef>
                <a:spcPts val="0"/>
              </a:spcBef>
              <a:spcAft>
                <a:spcPts val="0"/>
              </a:spcAft>
              <a:buNone/>
            </a:pPr>
            <a:r>
              <a:rPr lang="en" sz="2400">
                <a:solidFill>
                  <a:schemeClr val="dk1"/>
                </a:solidFill>
                <a:latin typeface="Lexend Deca"/>
                <a:ea typeface="Lexend Deca"/>
                <a:cs typeface="Lexend Deca"/>
                <a:sym typeface="Lexend Deca"/>
              </a:rPr>
              <a:t>What skills or knowledge will you need to design a model?</a:t>
            </a:r>
            <a:endParaRPr sz="2400">
              <a:solidFill>
                <a:schemeClr val="dk1"/>
              </a:solidFill>
              <a:latin typeface="Lexend Deca"/>
              <a:ea typeface="Lexend Deca"/>
              <a:cs typeface="Lexend Deca"/>
              <a:sym typeface="Lexend Dec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Google Shape;136;p30"/>
          <p:cNvPicPr preferRelativeResize="0"/>
          <p:nvPr/>
        </p:nvPicPr>
        <p:blipFill>
          <a:blip r:embed="rId3">
            <a:alphaModFix/>
          </a:blip>
          <a:stretch>
            <a:fillRect/>
          </a:stretch>
        </p:blipFill>
        <p:spPr>
          <a:xfrm>
            <a:off x="3491426" y="301425"/>
            <a:ext cx="2161150" cy="1945000"/>
          </a:xfrm>
          <a:prstGeom prst="rect">
            <a:avLst/>
          </a:prstGeom>
          <a:noFill/>
          <a:ln>
            <a:noFill/>
          </a:ln>
        </p:spPr>
      </p:pic>
      <p:sp>
        <p:nvSpPr>
          <p:cNvPr id="137" name="Google Shape;137;p30"/>
          <p:cNvSpPr txBox="1"/>
          <p:nvPr/>
        </p:nvSpPr>
        <p:spPr>
          <a:xfrm>
            <a:off x="343350" y="2397475"/>
            <a:ext cx="8457300" cy="24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u="sng">
                <a:solidFill>
                  <a:srgbClr val="4A86E8"/>
                </a:solidFill>
                <a:latin typeface="Lexend Deca"/>
                <a:ea typeface="Lexend Deca"/>
                <a:cs typeface="Lexend Deca"/>
                <a:sym typeface="Lexend Deca"/>
              </a:rPr>
              <a:t>SKETCH:</a:t>
            </a:r>
            <a:r>
              <a:rPr lang="en" sz="2400">
                <a:solidFill>
                  <a:schemeClr val="dk1"/>
                </a:solidFill>
                <a:latin typeface="Lexend Deca"/>
                <a:ea typeface="Lexend Deca"/>
                <a:cs typeface="Lexend Deca"/>
                <a:sym typeface="Lexend Deca"/>
              </a:rPr>
              <a:t> </a:t>
            </a:r>
            <a:r>
              <a:rPr lang="en" sz="2400">
                <a:solidFill>
                  <a:schemeClr val="dk1"/>
                </a:solidFill>
                <a:latin typeface="Lexend Deca"/>
                <a:ea typeface="Lexend Deca"/>
                <a:cs typeface="Lexend Deca"/>
                <a:sym typeface="Lexend Deca"/>
              </a:rPr>
              <a:t>Create a sketch of your solution that includes labels, information about how it works and possible materials to create a prototype. </a:t>
            </a:r>
            <a:endParaRPr sz="2400">
              <a:solidFill>
                <a:schemeClr val="dk1"/>
              </a:solidFill>
              <a:latin typeface="Lexend Deca"/>
              <a:ea typeface="Lexend Deca"/>
              <a:cs typeface="Lexend Deca"/>
              <a:sym typeface="Lexend Deca"/>
            </a:endParaRPr>
          </a:p>
          <a:p>
            <a:pPr indent="0" lvl="0" marL="0" rtl="0" algn="l">
              <a:spcBef>
                <a:spcPts val="0"/>
              </a:spcBef>
              <a:spcAft>
                <a:spcPts val="0"/>
              </a:spcAft>
              <a:buNone/>
            </a:pPr>
            <a:r>
              <a:t/>
            </a:r>
            <a:endParaRPr sz="2400">
              <a:solidFill>
                <a:schemeClr val="dk1"/>
              </a:solidFill>
              <a:latin typeface="Lexend Deca"/>
              <a:ea typeface="Lexend Deca"/>
              <a:cs typeface="Lexend Deca"/>
              <a:sym typeface="Lexend Deca"/>
            </a:endParaRPr>
          </a:p>
          <a:p>
            <a:pPr indent="0" lvl="0" marL="0" rtl="0" algn="l">
              <a:spcBef>
                <a:spcPts val="0"/>
              </a:spcBef>
              <a:spcAft>
                <a:spcPts val="0"/>
              </a:spcAft>
              <a:buNone/>
            </a:pPr>
            <a:r>
              <a:rPr lang="en" sz="2400" u="sng">
                <a:solidFill>
                  <a:srgbClr val="4A86E8"/>
                </a:solidFill>
                <a:latin typeface="Lexend Deca"/>
                <a:ea typeface="Lexend Deca"/>
                <a:cs typeface="Lexend Deca"/>
                <a:sym typeface="Lexend Deca"/>
              </a:rPr>
              <a:t>DECISION MATRIX:</a:t>
            </a:r>
            <a:r>
              <a:rPr lang="en" sz="2400">
                <a:solidFill>
                  <a:schemeClr val="dk1"/>
                </a:solidFill>
                <a:latin typeface="Lexend Deca"/>
                <a:ea typeface="Lexend Deca"/>
                <a:cs typeface="Lexend Deca"/>
                <a:sym typeface="Lexend Deca"/>
              </a:rPr>
              <a:t> Decide as a team </a:t>
            </a:r>
            <a:r>
              <a:rPr lang="en" sz="2400">
                <a:solidFill>
                  <a:schemeClr val="dk1"/>
                </a:solidFill>
                <a:latin typeface="Lexend Deca"/>
                <a:ea typeface="Lexend Deca"/>
                <a:cs typeface="Lexend Deca"/>
                <a:sym typeface="Lexend Deca"/>
              </a:rPr>
              <a:t>which</a:t>
            </a:r>
            <a:r>
              <a:rPr lang="en" sz="2400">
                <a:solidFill>
                  <a:schemeClr val="dk1"/>
                </a:solidFill>
                <a:latin typeface="Lexend Deca"/>
                <a:ea typeface="Lexend Deca"/>
                <a:cs typeface="Lexend Deca"/>
                <a:sym typeface="Lexend Deca"/>
              </a:rPr>
              <a:t> idea meets the criteria and constraints. </a:t>
            </a:r>
            <a:endParaRPr sz="2400">
              <a:solidFill>
                <a:schemeClr val="dk1"/>
              </a:solidFill>
              <a:latin typeface="Lexend Deca"/>
              <a:ea typeface="Lexend Deca"/>
              <a:cs typeface="Lexend Deca"/>
              <a:sym typeface="Lexend Dec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pic>
        <p:nvPicPr>
          <p:cNvPr id="142" name="Google Shape;142;p31"/>
          <p:cNvPicPr preferRelativeResize="0"/>
          <p:nvPr/>
        </p:nvPicPr>
        <p:blipFill>
          <a:blip r:embed="rId3">
            <a:alphaModFix/>
          </a:blip>
          <a:stretch>
            <a:fillRect/>
          </a:stretch>
        </p:blipFill>
        <p:spPr>
          <a:xfrm>
            <a:off x="3116760" y="493775"/>
            <a:ext cx="3013000" cy="1807800"/>
          </a:xfrm>
          <a:prstGeom prst="rect">
            <a:avLst/>
          </a:prstGeom>
          <a:noFill/>
          <a:ln>
            <a:noFill/>
          </a:ln>
        </p:spPr>
      </p:pic>
      <p:sp>
        <p:nvSpPr>
          <p:cNvPr id="143" name="Google Shape;143;p31"/>
          <p:cNvSpPr txBox="1"/>
          <p:nvPr/>
        </p:nvSpPr>
        <p:spPr>
          <a:xfrm>
            <a:off x="343350" y="1929750"/>
            <a:ext cx="8457300" cy="29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u="sng">
                <a:solidFill>
                  <a:srgbClr val="674EA7"/>
                </a:solidFill>
                <a:latin typeface="Lexend Deca"/>
                <a:ea typeface="Lexend Deca"/>
                <a:cs typeface="Lexend Deca"/>
                <a:sym typeface="Lexend Deca"/>
              </a:rPr>
              <a:t>DATA:</a:t>
            </a:r>
            <a:endParaRPr sz="2400" u="sng">
              <a:solidFill>
                <a:srgbClr val="674EA7"/>
              </a:solidFill>
              <a:latin typeface="Lexend Deca"/>
              <a:ea typeface="Lexend Deca"/>
              <a:cs typeface="Lexend Deca"/>
              <a:sym typeface="Lexend Deca"/>
            </a:endParaRPr>
          </a:p>
          <a:p>
            <a:pPr indent="0" lvl="0" marL="0" rtl="0" algn="l">
              <a:spcBef>
                <a:spcPts val="0"/>
              </a:spcBef>
              <a:spcAft>
                <a:spcPts val="0"/>
              </a:spcAft>
              <a:buNone/>
            </a:pPr>
            <a:r>
              <a:rPr lang="en" sz="2400">
                <a:latin typeface="Lexend Deca"/>
                <a:ea typeface="Lexend Deca"/>
                <a:cs typeface="Lexend Deca"/>
                <a:sym typeface="Lexend Deca"/>
              </a:rPr>
              <a:t>How will you evaluate your solution? </a:t>
            </a:r>
            <a:endParaRPr sz="2400">
              <a:latin typeface="Lexend Deca"/>
              <a:ea typeface="Lexend Deca"/>
              <a:cs typeface="Lexend Deca"/>
              <a:sym typeface="Lexend Deca"/>
            </a:endParaRPr>
          </a:p>
          <a:p>
            <a:pPr indent="0" lvl="0" marL="0" rtl="0" algn="l">
              <a:spcBef>
                <a:spcPts val="0"/>
              </a:spcBef>
              <a:spcAft>
                <a:spcPts val="0"/>
              </a:spcAft>
              <a:buNone/>
            </a:pPr>
            <a:r>
              <a:t/>
            </a:r>
            <a:endParaRPr sz="2400">
              <a:latin typeface="Lexend Deca"/>
              <a:ea typeface="Lexend Deca"/>
              <a:cs typeface="Lexend Deca"/>
              <a:sym typeface="Lexend Deca"/>
            </a:endParaRPr>
          </a:p>
          <a:p>
            <a:pPr indent="0" lvl="0" marL="0" rtl="0" algn="l">
              <a:spcBef>
                <a:spcPts val="0"/>
              </a:spcBef>
              <a:spcAft>
                <a:spcPts val="0"/>
              </a:spcAft>
              <a:buNone/>
            </a:pPr>
            <a:r>
              <a:rPr lang="en" sz="2400">
                <a:latin typeface="Lexend Deca"/>
                <a:ea typeface="Lexend Deca"/>
                <a:cs typeface="Lexend Deca"/>
                <a:sym typeface="Lexend Deca"/>
              </a:rPr>
              <a:t>What are the strengths and weaknesses of your solution?</a:t>
            </a:r>
            <a:endParaRPr sz="2400">
              <a:latin typeface="Lexend Deca"/>
              <a:ea typeface="Lexend Deca"/>
              <a:cs typeface="Lexend Deca"/>
              <a:sym typeface="Lexend Deca"/>
            </a:endParaRPr>
          </a:p>
          <a:p>
            <a:pPr indent="0" lvl="0" marL="0" rtl="0" algn="l">
              <a:spcBef>
                <a:spcPts val="0"/>
              </a:spcBef>
              <a:spcAft>
                <a:spcPts val="0"/>
              </a:spcAft>
              <a:buNone/>
            </a:pPr>
            <a:r>
              <a:t/>
            </a:r>
            <a:endParaRPr sz="2400">
              <a:latin typeface="Lexend Deca"/>
              <a:ea typeface="Lexend Deca"/>
              <a:cs typeface="Lexend Deca"/>
              <a:sym typeface="Lexend Deca"/>
            </a:endParaRPr>
          </a:p>
          <a:p>
            <a:pPr indent="0" lvl="0" marL="0" rtl="0" algn="l">
              <a:spcBef>
                <a:spcPts val="0"/>
              </a:spcBef>
              <a:spcAft>
                <a:spcPts val="0"/>
              </a:spcAft>
              <a:buNone/>
            </a:pPr>
            <a:r>
              <a:rPr lang="en" sz="2400">
                <a:latin typeface="Lexend Deca"/>
                <a:ea typeface="Lexend Deca"/>
                <a:cs typeface="Lexend Deca"/>
                <a:sym typeface="Lexend Deca"/>
              </a:rPr>
              <a:t>Have all the criteria and constraints been met and followed?</a:t>
            </a:r>
            <a:endParaRPr sz="2400">
              <a:latin typeface="Lexend Deca"/>
              <a:ea typeface="Lexend Deca"/>
              <a:cs typeface="Lexend Deca"/>
              <a:sym typeface="Lexend Dec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id="148" name="Google Shape;148;p32"/>
          <p:cNvPicPr preferRelativeResize="0"/>
          <p:nvPr/>
        </p:nvPicPr>
        <p:blipFill>
          <a:blip r:embed="rId3">
            <a:alphaModFix/>
          </a:blip>
          <a:stretch>
            <a:fillRect/>
          </a:stretch>
        </p:blipFill>
        <p:spPr>
          <a:xfrm>
            <a:off x="3258550" y="-2"/>
            <a:ext cx="2626900" cy="2203925"/>
          </a:xfrm>
          <a:prstGeom prst="rect">
            <a:avLst/>
          </a:prstGeom>
          <a:noFill/>
          <a:ln>
            <a:noFill/>
          </a:ln>
        </p:spPr>
      </p:pic>
      <p:sp>
        <p:nvSpPr>
          <p:cNvPr id="149" name="Google Shape;149;p32"/>
          <p:cNvSpPr txBox="1"/>
          <p:nvPr/>
        </p:nvSpPr>
        <p:spPr>
          <a:xfrm>
            <a:off x="343350" y="1866675"/>
            <a:ext cx="8457300" cy="30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u="sng">
                <a:solidFill>
                  <a:srgbClr val="A61C00"/>
                </a:solidFill>
                <a:latin typeface="Lexend Deca"/>
                <a:ea typeface="Lexend Deca"/>
                <a:cs typeface="Lexend Deca"/>
                <a:sym typeface="Lexend Deca"/>
              </a:rPr>
              <a:t>REFLECTION:</a:t>
            </a:r>
            <a:endParaRPr sz="2400" u="sng">
              <a:solidFill>
                <a:srgbClr val="A61C00"/>
              </a:solidFill>
              <a:latin typeface="Lexend Deca"/>
              <a:ea typeface="Lexend Deca"/>
              <a:cs typeface="Lexend Deca"/>
              <a:sym typeface="Lexend Deca"/>
            </a:endParaRPr>
          </a:p>
          <a:p>
            <a:pPr indent="0" lvl="0" marL="0" rtl="0" algn="l">
              <a:spcBef>
                <a:spcPts val="0"/>
              </a:spcBef>
              <a:spcAft>
                <a:spcPts val="0"/>
              </a:spcAft>
              <a:buNone/>
            </a:pPr>
            <a:r>
              <a:rPr lang="en" sz="2400">
                <a:latin typeface="Lexend Deca"/>
                <a:ea typeface="Lexend Deca"/>
                <a:cs typeface="Lexend Deca"/>
                <a:sym typeface="Lexend Deca"/>
              </a:rPr>
              <a:t>How has your project met the criteria and constraints?</a:t>
            </a:r>
            <a:endParaRPr sz="2400">
              <a:latin typeface="Lexend Deca"/>
              <a:ea typeface="Lexend Deca"/>
              <a:cs typeface="Lexend Deca"/>
              <a:sym typeface="Lexend Deca"/>
            </a:endParaRPr>
          </a:p>
          <a:p>
            <a:pPr indent="0" lvl="0" marL="0" rtl="0" algn="l">
              <a:spcBef>
                <a:spcPts val="0"/>
              </a:spcBef>
              <a:spcAft>
                <a:spcPts val="0"/>
              </a:spcAft>
              <a:buNone/>
            </a:pPr>
            <a:r>
              <a:t/>
            </a:r>
            <a:endParaRPr sz="2400">
              <a:latin typeface="Lexend Deca"/>
              <a:ea typeface="Lexend Deca"/>
              <a:cs typeface="Lexend Deca"/>
              <a:sym typeface="Lexend Deca"/>
            </a:endParaRPr>
          </a:p>
          <a:p>
            <a:pPr indent="0" lvl="0" marL="0" rtl="0" algn="l">
              <a:spcBef>
                <a:spcPts val="0"/>
              </a:spcBef>
              <a:spcAft>
                <a:spcPts val="0"/>
              </a:spcAft>
              <a:buNone/>
            </a:pPr>
            <a:r>
              <a:rPr lang="en" sz="2400">
                <a:latin typeface="Lexend Deca"/>
                <a:ea typeface="Lexend Deca"/>
                <a:cs typeface="Lexend Deca"/>
                <a:sym typeface="Lexend Deca"/>
              </a:rPr>
              <a:t>Did you have to modify your initial design?</a:t>
            </a:r>
            <a:endParaRPr sz="2400">
              <a:latin typeface="Lexend Deca"/>
              <a:ea typeface="Lexend Deca"/>
              <a:cs typeface="Lexend Deca"/>
              <a:sym typeface="Lexend Deca"/>
            </a:endParaRPr>
          </a:p>
          <a:p>
            <a:pPr indent="0" lvl="0" marL="0" rtl="0" algn="l">
              <a:spcBef>
                <a:spcPts val="0"/>
              </a:spcBef>
              <a:spcAft>
                <a:spcPts val="0"/>
              </a:spcAft>
              <a:buNone/>
            </a:pPr>
            <a:r>
              <a:t/>
            </a:r>
            <a:endParaRPr sz="2400">
              <a:latin typeface="Lexend Deca"/>
              <a:ea typeface="Lexend Deca"/>
              <a:cs typeface="Lexend Deca"/>
              <a:sym typeface="Lexend Deca"/>
            </a:endParaRPr>
          </a:p>
          <a:p>
            <a:pPr indent="0" lvl="0" marL="0" rtl="0" algn="l">
              <a:spcBef>
                <a:spcPts val="0"/>
              </a:spcBef>
              <a:spcAft>
                <a:spcPts val="0"/>
              </a:spcAft>
              <a:buNone/>
            </a:pPr>
            <a:r>
              <a:rPr lang="en" sz="2400">
                <a:latin typeface="Lexend Deca"/>
                <a:ea typeface="Lexend Deca"/>
                <a:cs typeface="Lexend Deca"/>
                <a:sym typeface="Lexend Deca"/>
              </a:rPr>
              <a:t>How could you improve your solution? </a:t>
            </a:r>
            <a:endParaRPr sz="2400">
              <a:latin typeface="Lexend Deca"/>
              <a:ea typeface="Lexend Deca"/>
              <a:cs typeface="Lexend Deca"/>
              <a:sym typeface="Lexend Deca"/>
            </a:endParaRPr>
          </a:p>
          <a:p>
            <a:pPr indent="0" lvl="0" marL="0" rtl="0" algn="l">
              <a:spcBef>
                <a:spcPts val="0"/>
              </a:spcBef>
              <a:spcAft>
                <a:spcPts val="0"/>
              </a:spcAft>
              <a:buNone/>
            </a:pPr>
            <a:r>
              <a:t/>
            </a:r>
            <a:endParaRPr sz="2400">
              <a:latin typeface="Lexend Deca"/>
              <a:ea typeface="Lexend Deca"/>
              <a:cs typeface="Lexend Deca"/>
              <a:sym typeface="Lexend Deca"/>
            </a:endParaRPr>
          </a:p>
          <a:p>
            <a:pPr indent="0" lvl="0" marL="0" rtl="0" algn="l">
              <a:spcBef>
                <a:spcPts val="0"/>
              </a:spcBef>
              <a:spcAft>
                <a:spcPts val="0"/>
              </a:spcAft>
              <a:buNone/>
            </a:pPr>
            <a:r>
              <a:rPr lang="en" sz="2400">
                <a:latin typeface="Lexend Deca"/>
                <a:ea typeface="Lexend Deca"/>
                <a:cs typeface="Lexend Deca"/>
                <a:sym typeface="Lexend Deca"/>
              </a:rPr>
              <a:t>How well did your team work? </a:t>
            </a:r>
            <a:endParaRPr sz="2400">
              <a:latin typeface="Lexend Deca"/>
              <a:ea typeface="Lexend Deca"/>
              <a:cs typeface="Lexend Deca"/>
              <a:sym typeface="Lexend Dec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graphicFrame>
        <p:nvGraphicFramePr>
          <p:cNvPr id="154" name="Google Shape;154;p33"/>
          <p:cNvGraphicFramePr/>
          <p:nvPr/>
        </p:nvGraphicFramePr>
        <p:xfrm>
          <a:off x="273388" y="485850"/>
          <a:ext cx="3000000" cy="3000000"/>
        </p:xfrm>
        <a:graphic>
          <a:graphicData uri="http://schemas.openxmlformats.org/drawingml/2006/table">
            <a:tbl>
              <a:tblPr>
                <a:noFill/>
                <a:tableStyleId>{A7E41F60-DD4B-4B9C-AAC7-A95E12B81689}</a:tableStyleId>
              </a:tblPr>
              <a:tblGrid>
                <a:gridCol w="1172125"/>
                <a:gridCol w="2464650"/>
                <a:gridCol w="2432700"/>
                <a:gridCol w="2527750"/>
              </a:tblGrid>
              <a:tr h="331050">
                <a:tc>
                  <a:txBody>
                    <a:bodyPr/>
                    <a:lstStyle/>
                    <a:p>
                      <a:pPr indent="0" lvl="0" marL="0" rtl="0" algn="ctr">
                        <a:spcBef>
                          <a:spcPts val="0"/>
                        </a:spcBef>
                        <a:spcAft>
                          <a:spcPts val="0"/>
                        </a:spcAft>
                        <a:buNone/>
                      </a:pPr>
                      <a:r>
                        <a:rPr b="1" lang="en" sz="1000">
                          <a:latin typeface="Lexend Deca"/>
                          <a:ea typeface="Lexend Deca"/>
                          <a:cs typeface="Lexend Deca"/>
                          <a:sym typeface="Lexend Deca"/>
                        </a:rPr>
                        <a:t>Criteria</a:t>
                      </a:r>
                      <a:endParaRPr b="1" sz="1000">
                        <a:latin typeface="Lexend Deca"/>
                        <a:ea typeface="Lexend Deca"/>
                        <a:cs typeface="Lexend Deca"/>
                        <a:sym typeface="Lexend Deca"/>
                      </a:endParaRPr>
                    </a:p>
                  </a:txBody>
                  <a:tcPr marT="91425" marB="91425" marR="91425" marL="91425"/>
                </a:tc>
                <a:tc>
                  <a:txBody>
                    <a:bodyPr/>
                    <a:lstStyle/>
                    <a:p>
                      <a:pPr indent="0" lvl="0" marL="0" rtl="0" algn="ctr">
                        <a:spcBef>
                          <a:spcPts val="0"/>
                        </a:spcBef>
                        <a:spcAft>
                          <a:spcPts val="0"/>
                        </a:spcAft>
                        <a:buNone/>
                      </a:pPr>
                      <a:r>
                        <a:rPr b="1" lang="en" sz="1000">
                          <a:latin typeface="Lexend Deca"/>
                          <a:ea typeface="Lexend Deca"/>
                          <a:cs typeface="Lexend Deca"/>
                          <a:sym typeface="Lexend Deca"/>
                        </a:rPr>
                        <a:t>Basic</a:t>
                      </a:r>
                      <a:endParaRPr b="1" sz="1000">
                        <a:latin typeface="Lexend Deca"/>
                        <a:ea typeface="Lexend Deca"/>
                        <a:cs typeface="Lexend Deca"/>
                        <a:sym typeface="Lexend Deca"/>
                      </a:endParaRPr>
                    </a:p>
                  </a:txBody>
                  <a:tcPr marT="91425" marB="91425" marR="91425" marL="91425"/>
                </a:tc>
                <a:tc>
                  <a:txBody>
                    <a:bodyPr/>
                    <a:lstStyle/>
                    <a:p>
                      <a:pPr indent="0" lvl="0" marL="0" rtl="0" algn="ctr">
                        <a:spcBef>
                          <a:spcPts val="0"/>
                        </a:spcBef>
                        <a:spcAft>
                          <a:spcPts val="0"/>
                        </a:spcAft>
                        <a:buNone/>
                      </a:pPr>
                      <a:r>
                        <a:rPr b="1" lang="en" sz="1000">
                          <a:latin typeface="Lexend Deca"/>
                          <a:ea typeface="Lexend Deca"/>
                          <a:cs typeface="Lexend Deca"/>
                          <a:sym typeface="Lexend Deca"/>
                        </a:rPr>
                        <a:t>Proficient </a:t>
                      </a:r>
                      <a:endParaRPr b="1" sz="1000">
                        <a:latin typeface="Lexend Deca"/>
                        <a:ea typeface="Lexend Deca"/>
                        <a:cs typeface="Lexend Deca"/>
                        <a:sym typeface="Lexend Deca"/>
                      </a:endParaRPr>
                    </a:p>
                  </a:txBody>
                  <a:tcPr marT="91425" marB="91425" marR="91425" marL="91425"/>
                </a:tc>
                <a:tc>
                  <a:txBody>
                    <a:bodyPr/>
                    <a:lstStyle/>
                    <a:p>
                      <a:pPr indent="0" lvl="0" marL="0" rtl="0" algn="ctr">
                        <a:spcBef>
                          <a:spcPts val="0"/>
                        </a:spcBef>
                        <a:spcAft>
                          <a:spcPts val="0"/>
                        </a:spcAft>
                        <a:buNone/>
                      </a:pPr>
                      <a:r>
                        <a:rPr b="1" lang="en" sz="1000">
                          <a:latin typeface="Lexend Deca"/>
                          <a:ea typeface="Lexend Deca"/>
                          <a:cs typeface="Lexend Deca"/>
                          <a:sym typeface="Lexend Deca"/>
                        </a:rPr>
                        <a:t>Advanced</a:t>
                      </a:r>
                      <a:endParaRPr b="1" sz="1000">
                        <a:latin typeface="Lexend Deca"/>
                        <a:ea typeface="Lexend Deca"/>
                        <a:cs typeface="Lexend Deca"/>
                        <a:sym typeface="Lexend Deca"/>
                      </a:endParaRPr>
                    </a:p>
                  </a:txBody>
                  <a:tcPr marT="91425" marB="91425" marR="91425" marL="91425"/>
                </a:tc>
              </a:tr>
              <a:tr h="106597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i="1" lang="en" sz="900"/>
                        <a:t>With teacher guidance…</a:t>
                      </a:r>
                      <a:endParaRPr i="1" sz="900"/>
                    </a:p>
                    <a:p>
                      <a:pPr indent="-285750" lvl="0" marL="457200" rtl="0" algn="l">
                        <a:spcBef>
                          <a:spcPts val="0"/>
                        </a:spcBef>
                        <a:spcAft>
                          <a:spcPts val="0"/>
                        </a:spcAft>
                        <a:buSzPts val="900"/>
                        <a:buChar char="●"/>
                      </a:pPr>
                      <a:r>
                        <a:rPr lang="en" sz="900"/>
                        <a:t>Carefully considers investigation guidelines/constraints,</a:t>
                      </a:r>
                      <a:endParaRPr sz="900"/>
                    </a:p>
                    <a:p>
                      <a:pPr indent="-285750" lvl="0" marL="457200" rtl="0" algn="l">
                        <a:spcBef>
                          <a:spcPts val="0"/>
                        </a:spcBef>
                        <a:spcAft>
                          <a:spcPts val="0"/>
                        </a:spcAft>
                        <a:buSzPts val="900"/>
                        <a:buChar char="●"/>
                      </a:pPr>
                      <a:r>
                        <a:rPr lang="en" sz="900"/>
                        <a:t>Creates </a:t>
                      </a:r>
                      <a:r>
                        <a:rPr lang="en" sz="900"/>
                        <a:t>questions</a:t>
                      </a:r>
                      <a:r>
                        <a:rPr lang="en" sz="900"/>
                        <a:t> for further exploration.</a:t>
                      </a:r>
                      <a:endParaRPr sz="900"/>
                    </a:p>
                    <a:p>
                      <a:pPr indent="-285750" lvl="0" marL="457200" rtl="0" algn="l">
                        <a:spcBef>
                          <a:spcPts val="0"/>
                        </a:spcBef>
                        <a:spcAft>
                          <a:spcPts val="0"/>
                        </a:spcAft>
                        <a:buSzPts val="900"/>
                        <a:buChar char="●"/>
                      </a:pPr>
                      <a:r>
                        <a:rPr lang="en" sz="900"/>
                        <a:t>Determines individual and team goals.</a:t>
                      </a:r>
                      <a:endParaRPr sz="9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i="1" lang="en" sz="900">
                          <a:solidFill>
                            <a:schemeClr val="dk1"/>
                          </a:solidFill>
                        </a:rPr>
                        <a:t>With limited teacher guidance…</a:t>
                      </a:r>
                      <a:endParaRPr i="1"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Carefully considers investigation guidelines/constraints,</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Creates questions for further exploration.</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Determines individual and team goals.</a:t>
                      </a:r>
                      <a:endParaRPr sz="9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i="1" lang="en" sz="900">
                          <a:solidFill>
                            <a:schemeClr val="dk1"/>
                          </a:solidFill>
                        </a:rPr>
                        <a:t>Without </a:t>
                      </a:r>
                      <a:r>
                        <a:rPr i="1" lang="en" sz="900">
                          <a:solidFill>
                            <a:schemeClr val="dk1"/>
                          </a:solidFill>
                        </a:rPr>
                        <a:t> teacher guidance…</a:t>
                      </a:r>
                      <a:endParaRPr i="1"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Carefully considers investigation guidelines/constraints,</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Creates questions for further exploration.</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Determines individual and team goals.</a:t>
                      </a:r>
                      <a:endParaRPr sz="900"/>
                    </a:p>
                  </a:txBody>
                  <a:tcPr marT="91425" marB="91425" marR="91425" marL="91425"/>
                </a:tc>
              </a:tr>
              <a:tr h="6434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i="1" lang="en" sz="900">
                          <a:solidFill>
                            <a:schemeClr val="dk1"/>
                          </a:solidFill>
                        </a:rPr>
                        <a:t>With teacher guidance…</a:t>
                      </a:r>
                      <a:endParaRPr i="1"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Investigates the problem.</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Describes ways to solve the problem.</a:t>
                      </a:r>
                      <a:endParaRPr sz="900"/>
                    </a:p>
                  </a:txBody>
                  <a:tcPr marT="91425" marB="91425" marR="91425" marL="91425"/>
                </a:tc>
                <a:tc>
                  <a:txBody>
                    <a:bodyPr/>
                    <a:lstStyle/>
                    <a:p>
                      <a:pPr indent="0" lvl="0" marL="0" rtl="0" algn="l">
                        <a:spcBef>
                          <a:spcPts val="0"/>
                        </a:spcBef>
                        <a:spcAft>
                          <a:spcPts val="0"/>
                        </a:spcAft>
                        <a:buNone/>
                      </a:pPr>
                      <a:r>
                        <a:rPr i="1" lang="en" sz="900">
                          <a:solidFill>
                            <a:schemeClr val="dk1"/>
                          </a:solidFill>
                        </a:rPr>
                        <a:t>With limited teacher guidance…</a:t>
                      </a:r>
                      <a:endParaRPr i="1"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Investigates the problem.</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Describes ways to solve the problem.</a:t>
                      </a:r>
                      <a:endParaRPr i="1" sz="900">
                        <a:solidFill>
                          <a:schemeClr val="dk1"/>
                        </a:solidFill>
                      </a:endParaRPr>
                    </a:p>
                  </a:txBody>
                  <a:tcPr marT="91425" marB="91425" marR="91425" marL="91425"/>
                </a:tc>
                <a:tc>
                  <a:txBody>
                    <a:bodyPr/>
                    <a:lstStyle/>
                    <a:p>
                      <a:pPr indent="0" lvl="0" marL="0" rtl="0" algn="l">
                        <a:spcBef>
                          <a:spcPts val="0"/>
                        </a:spcBef>
                        <a:spcAft>
                          <a:spcPts val="0"/>
                        </a:spcAft>
                        <a:buNone/>
                      </a:pPr>
                      <a:r>
                        <a:rPr i="1" lang="en" sz="900">
                          <a:solidFill>
                            <a:schemeClr val="dk1"/>
                          </a:solidFill>
                        </a:rPr>
                        <a:t>Without  teacher guidance…</a:t>
                      </a:r>
                      <a:endParaRPr i="1"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Investigates the problem.</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Describes ways to solve the problem.</a:t>
                      </a:r>
                      <a:endParaRPr i="1" sz="900">
                        <a:solidFill>
                          <a:schemeClr val="dk1"/>
                        </a:solidFill>
                      </a:endParaRPr>
                    </a:p>
                  </a:txBody>
                  <a:tcPr marT="91425" marB="91425" marR="91425" marL="91425"/>
                </a:tc>
              </a:tr>
              <a:tr h="6378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i="1" lang="en" sz="900">
                          <a:solidFill>
                            <a:schemeClr val="dk1"/>
                          </a:solidFill>
                        </a:rPr>
                        <a:t>With teacher guidance…</a:t>
                      </a:r>
                      <a:endParaRPr i="1"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Creates a functioning prototype.</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Creatively and responsibility uses materials and resources. </a:t>
                      </a:r>
                      <a:endParaRPr sz="900">
                        <a:solidFill>
                          <a:schemeClr val="dk1"/>
                        </a:solidFill>
                      </a:endParaRPr>
                    </a:p>
                  </a:txBody>
                  <a:tcPr marT="91425" marB="91425" marR="91425" marL="91425"/>
                </a:tc>
                <a:tc>
                  <a:txBody>
                    <a:bodyPr/>
                    <a:lstStyle/>
                    <a:p>
                      <a:pPr indent="0" lvl="0" marL="0" rtl="0" algn="l">
                        <a:spcBef>
                          <a:spcPts val="0"/>
                        </a:spcBef>
                        <a:spcAft>
                          <a:spcPts val="0"/>
                        </a:spcAft>
                        <a:buNone/>
                      </a:pPr>
                      <a:r>
                        <a:rPr i="1" lang="en" sz="900">
                          <a:solidFill>
                            <a:schemeClr val="dk1"/>
                          </a:solidFill>
                        </a:rPr>
                        <a:t>With limited teacher guidance…</a:t>
                      </a:r>
                      <a:endParaRPr i="1"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Creates a functioning prototype.</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Creatively and responsibility uses materials and resources. </a:t>
                      </a:r>
                      <a:endParaRPr i="1" sz="900">
                        <a:solidFill>
                          <a:schemeClr val="dk1"/>
                        </a:solidFill>
                      </a:endParaRPr>
                    </a:p>
                  </a:txBody>
                  <a:tcPr marT="91425" marB="91425" marR="91425" marL="91425"/>
                </a:tc>
                <a:tc>
                  <a:txBody>
                    <a:bodyPr/>
                    <a:lstStyle/>
                    <a:p>
                      <a:pPr indent="0" lvl="0" marL="0" rtl="0" algn="l">
                        <a:spcBef>
                          <a:spcPts val="0"/>
                        </a:spcBef>
                        <a:spcAft>
                          <a:spcPts val="0"/>
                        </a:spcAft>
                        <a:buNone/>
                      </a:pPr>
                      <a:r>
                        <a:rPr i="1" lang="en" sz="900">
                          <a:solidFill>
                            <a:schemeClr val="dk1"/>
                          </a:solidFill>
                        </a:rPr>
                        <a:t>Without  teacher guidance…</a:t>
                      </a:r>
                      <a:endParaRPr i="1"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Creates a functioning prototype.</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Creatively and responsibility uses materials and resources. </a:t>
                      </a:r>
                      <a:endParaRPr i="1" sz="900">
                        <a:solidFill>
                          <a:schemeClr val="dk1"/>
                        </a:solidFill>
                      </a:endParaRPr>
                    </a:p>
                  </a:txBody>
                  <a:tcPr marT="91425" marB="91425" marR="91425" marL="91425"/>
                </a:tc>
              </a:tr>
              <a:tr h="7776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i="1" lang="en" sz="900">
                          <a:solidFill>
                            <a:schemeClr val="dk1"/>
                          </a:solidFill>
                        </a:rPr>
                        <a:t>With teacher guidance…</a:t>
                      </a:r>
                      <a:endParaRPr i="1"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Critiques the prototype and analyzes the design flaws.</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Suggests a solution to improve the function of the prototype. </a:t>
                      </a:r>
                      <a:endParaRPr i="1" sz="900">
                        <a:solidFill>
                          <a:schemeClr val="dk1"/>
                        </a:solidFill>
                      </a:endParaRPr>
                    </a:p>
                  </a:txBody>
                  <a:tcPr marT="91425" marB="91425" marR="91425" marL="91425"/>
                </a:tc>
                <a:tc>
                  <a:txBody>
                    <a:bodyPr/>
                    <a:lstStyle/>
                    <a:p>
                      <a:pPr indent="0" lvl="0" marL="0" rtl="0" algn="l">
                        <a:spcBef>
                          <a:spcPts val="0"/>
                        </a:spcBef>
                        <a:spcAft>
                          <a:spcPts val="0"/>
                        </a:spcAft>
                        <a:buNone/>
                      </a:pPr>
                      <a:r>
                        <a:rPr i="1" lang="en" sz="900">
                          <a:solidFill>
                            <a:schemeClr val="dk1"/>
                          </a:solidFill>
                        </a:rPr>
                        <a:t>With limited teacher guidance…</a:t>
                      </a:r>
                      <a:endParaRPr i="1"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Critiques the prototype and analyzes the design flaws.</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Suggests a solution to improve the function of the prototype. </a:t>
                      </a:r>
                      <a:endParaRPr i="1" sz="900">
                        <a:solidFill>
                          <a:schemeClr val="dk1"/>
                        </a:solidFill>
                      </a:endParaRPr>
                    </a:p>
                  </a:txBody>
                  <a:tcPr marT="91425" marB="91425" marR="91425" marL="91425"/>
                </a:tc>
                <a:tc>
                  <a:txBody>
                    <a:bodyPr/>
                    <a:lstStyle/>
                    <a:p>
                      <a:pPr indent="0" lvl="0" marL="0" rtl="0" algn="l">
                        <a:spcBef>
                          <a:spcPts val="0"/>
                        </a:spcBef>
                        <a:spcAft>
                          <a:spcPts val="0"/>
                        </a:spcAft>
                        <a:buNone/>
                      </a:pPr>
                      <a:r>
                        <a:rPr i="1" lang="en" sz="900">
                          <a:solidFill>
                            <a:schemeClr val="dk1"/>
                          </a:solidFill>
                        </a:rPr>
                        <a:t>Without  teacher guidance…</a:t>
                      </a:r>
                      <a:endParaRPr i="1"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Critiques the prototype and analyzes the design flaws.</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Suggests a solution to improve the function of the prototype. </a:t>
                      </a:r>
                      <a:endParaRPr i="1" sz="900">
                        <a:solidFill>
                          <a:schemeClr val="dk1"/>
                        </a:solidFill>
                      </a:endParaRPr>
                    </a:p>
                  </a:txBody>
                  <a:tcPr marT="91425" marB="91425" marR="91425" marL="91425"/>
                </a:tc>
              </a:tr>
              <a:tr h="4378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i="1" lang="en" sz="900">
                          <a:solidFill>
                            <a:schemeClr val="dk1"/>
                          </a:solidFill>
                        </a:rPr>
                        <a:t>With teacher guidance…</a:t>
                      </a:r>
                      <a:endParaRPr i="1"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Summarizes and shares the result of the design process. </a:t>
                      </a:r>
                      <a:endParaRPr i="1" sz="900">
                        <a:solidFill>
                          <a:schemeClr val="dk1"/>
                        </a:solidFill>
                      </a:endParaRPr>
                    </a:p>
                  </a:txBody>
                  <a:tcPr marT="91425" marB="91425" marR="91425" marL="91425"/>
                </a:tc>
                <a:tc>
                  <a:txBody>
                    <a:bodyPr/>
                    <a:lstStyle/>
                    <a:p>
                      <a:pPr indent="0" lvl="0" marL="0" rtl="0" algn="l">
                        <a:spcBef>
                          <a:spcPts val="0"/>
                        </a:spcBef>
                        <a:spcAft>
                          <a:spcPts val="0"/>
                        </a:spcAft>
                        <a:buNone/>
                      </a:pPr>
                      <a:r>
                        <a:rPr i="1" lang="en" sz="900">
                          <a:solidFill>
                            <a:schemeClr val="dk1"/>
                          </a:solidFill>
                        </a:rPr>
                        <a:t>With limited teacher guidance…</a:t>
                      </a:r>
                      <a:endParaRPr i="1"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Summarizes and shares the result of the design process. </a:t>
                      </a:r>
                      <a:endParaRPr i="1" sz="900">
                        <a:solidFill>
                          <a:schemeClr val="dk1"/>
                        </a:solidFill>
                      </a:endParaRPr>
                    </a:p>
                  </a:txBody>
                  <a:tcPr marT="91425" marB="91425" marR="91425" marL="91425"/>
                </a:tc>
                <a:tc>
                  <a:txBody>
                    <a:bodyPr/>
                    <a:lstStyle/>
                    <a:p>
                      <a:pPr indent="0" lvl="0" marL="0" rtl="0" algn="l">
                        <a:spcBef>
                          <a:spcPts val="0"/>
                        </a:spcBef>
                        <a:spcAft>
                          <a:spcPts val="0"/>
                        </a:spcAft>
                        <a:buNone/>
                      </a:pPr>
                      <a:r>
                        <a:rPr i="1" lang="en" sz="900">
                          <a:solidFill>
                            <a:schemeClr val="dk1"/>
                          </a:solidFill>
                        </a:rPr>
                        <a:t>Without  teacher guidance…</a:t>
                      </a:r>
                      <a:endParaRPr i="1"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Summarizes and shares the result of the design process. </a:t>
                      </a:r>
                      <a:endParaRPr i="1" sz="900">
                        <a:solidFill>
                          <a:schemeClr val="dk1"/>
                        </a:solidFill>
                      </a:endParaRPr>
                    </a:p>
                  </a:txBody>
                  <a:tcPr marT="91425" marB="91425" marR="91425" marL="91425"/>
                </a:tc>
              </a:tr>
            </a:tbl>
          </a:graphicData>
        </a:graphic>
      </p:graphicFrame>
      <p:pic>
        <p:nvPicPr>
          <p:cNvPr id="155" name="Google Shape;155;p33"/>
          <p:cNvPicPr preferRelativeResize="0"/>
          <p:nvPr/>
        </p:nvPicPr>
        <p:blipFill>
          <a:blip r:embed="rId3">
            <a:alphaModFix/>
          </a:blip>
          <a:stretch>
            <a:fillRect/>
          </a:stretch>
        </p:blipFill>
        <p:spPr>
          <a:xfrm>
            <a:off x="566588" y="1156328"/>
            <a:ext cx="490875" cy="608925"/>
          </a:xfrm>
          <a:prstGeom prst="rect">
            <a:avLst/>
          </a:prstGeom>
          <a:noFill/>
          <a:ln>
            <a:noFill/>
          </a:ln>
        </p:spPr>
      </p:pic>
      <p:pic>
        <p:nvPicPr>
          <p:cNvPr id="156" name="Google Shape;156;p33"/>
          <p:cNvPicPr preferRelativeResize="0"/>
          <p:nvPr/>
        </p:nvPicPr>
        <p:blipFill>
          <a:blip r:embed="rId4">
            <a:alphaModFix/>
          </a:blip>
          <a:stretch>
            <a:fillRect/>
          </a:stretch>
        </p:blipFill>
        <p:spPr>
          <a:xfrm>
            <a:off x="420851" y="2095400"/>
            <a:ext cx="828600" cy="514537"/>
          </a:xfrm>
          <a:prstGeom prst="rect">
            <a:avLst/>
          </a:prstGeom>
          <a:noFill/>
          <a:ln>
            <a:noFill/>
          </a:ln>
        </p:spPr>
      </p:pic>
      <p:pic>
        <p:nvPicPr>
          <p:cNvPr id="157" name="Google Shape;157;p33"/>
          <p:cNvPicPr preferRelativeResize="0"/>
          <p:nvPr/>
        </p:nvPicPr>
        <p:blipFill>
          <a:blip r:embed="rId5">
            <a:alphaModFix/>
          </a:blip>
          <a:stretch>
            <a:fillRect/>
          </a:stretch>
        </p:blipFill>
        <p:spPr>
          <a:xfrm>
            <a:off x="496846" y="2712037"/>
            <a:ext cx="676592" cy="608925"/>
          </a:xfrm>
          <a:prstGeom prst="rect">
            <a:avLst/>
          </a:prstGeom>
          <a:noFill/>
          <a:ln>
            <a:noFill/>
          </a:ln>
        </p:spPr>
      </p:pic>
      <p:pic>
        <p:nvPicPr>
          <p:cNvPr id="158" name="Google Shape;158;p33"/>
          <p:cNvPicPr preferRelativeResize="0"/>
          <p:nvPr/>
        </p:nvPicPr>
        <p:blipFill>
          <a:blip r:embed="rId6">
            <a:alphaModFix/>
          </a:blip>
          <a:stretch>
            <a:fillRect/>
          </a:stretch>
        </p:blipFill>
        <p:spPr>
          <a:xfrm>
            <a:off x="406367" y="3560400"/>
            <a:ext cx="857546" cy="514525"/>
          </a:xfrm>
          <a:prstGeom prst="rect">
            <a:avLst/>
          </a:prstGeom>
          <a:noFill/>
          <a:ln>
            <a:noFill/>
          </a:ln>
        </p:spPr>
      </p:pic>
      <p:pic>
        <p:nvPicPr>
          <p:cNvPr id="159" name="Google Shape;159;p33"/>
          <p:cNvPicPr preferRelativeResize="0"/>
          <p:nvPr/>
        </p:nvPicPr>
        <p:blipFill>
          <a:blip r:embed="rId7">
            <a:alphaModFix/>
          </a:blip>
          <a:stretch>
            <a:fillRect/>
          </a:stretch>
        </p:blipFill>
        <p:spPr>
          <a:xfrm>
            <a:off x="496863" y="4219470"/>
            <a:ext cx="676600" cy="567630"/>
          </a:xfrm>
          <a:prstGeom prst="rect">
            <a:avLst/>
          </a:prstGeom>
          <a:noFill/>
          <a:ln>
            <a:noFill/>
          </a:ln>
        </p:spPr>
      </p:pic>
      <p:sp>
        <p:nvSpPr>
          <p:cNvPr id="160" name="Google Shape;160;p33"/>
          <p:cNvSpPr txBox="1"/>
          <p:nvPr/>
        </p:nvSpPr>
        <p:spPr>
          <a:xfrm>
            <a:off x="5369600" y="4802400"/>
            <a:ext cx="3577200" cy="233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800">
                <a:solidFill>
                  <a:schemeClr val="dk1"/>
                </a:solidFill>
                <a:latin typeface="Lexend Deca"/>
                <a:ea typeface="Lexend Deca"/>
                <a:cs typeface="Lexend Deca"/>
                <a:sym typeface="Lexend Deca"/>
              </a:rPr>
              <a:t>Created by John Fields Nuffer STEAM Academy</a:t>
            </a:r>
            <a:endParaRPr sz="800">
              <a:solidFill>
                <a:schemeClr val="dk1"/>
              </a:solidFill>
              <a:latin typeface="Lexend Deca"/>
              <a:ea typeface="Lexend Deca"/>
              <a:cs typeface="Lexend Deca"/>
              <a:sym typeface="Lexend Deca"/>
            </a:endParaRPr>
          </a:p>
        </p:txBody>
      </p:sp>
      <p:pic>
        <p:nvPicPr>
          <p:cNvPr id="161" name="Google Shape;161;p33"/>
          <p:cNvPicPr preferRelativeResize="0"/>
          <p:nvPr/>
        </p:nvPicPr>
        <p:blipFill>
          <a:blip r:embed="rId8">
            <a:alphaModFix/>
          </a:blip>
          <a:stretch>
            <a:fillRect/>
          </a:stretch>
        </p:blipFill>
        <p:spPr>
          <a:xfrm>
            <a:off x="273399" y="128599"/>
            <a:ext cx="990500" cy="3284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