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12192000"/>
  <p:notesSz cx="6858000" cy="9144000"/>
  <p:embeddedFontLst>
    <p:embeddedFont>
      <p:font typeface="Century Gothic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6" roundtripDataSignature="AMtx7mhPOEhDGBd02lLqQUEyXn2w7dYb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CenturyGothic-regular.fntdata"/><Relationship Id="rId21" Type="http://schemas.openxmlformats.org/officeDocument/2006/relationships/slide" Target="slides/slide17.xml"/><Relationship Id="rId24" Type="http://schemas.openxmlformats.org/officeDocument/2006/relationships/font" Target="fonts/CenturyGothic-italic.fntdata"/><Relationship Id="rId23" Type="http://schemas.openxmlformats.org/officeDocument/2006/relationships/font" Target="fonts/CenturyGothic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customschemas.google.com/relationships/presentationmetadata" Target="metadata"/><Relationship Id="rId25" Type="http://schemas.openxmlformats.org/officeDocument/2006/relationships/font" Target="fonts/CenturyGothic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Reference: Roger Jaffe, PLTW CS Instructor for base of project</a:t>
            </a:r>
            <a:endParaRPr/>
          </a:p>
        </p:txBody>
      </p:sp>
      <p:sp>
        <p:nvSpPr>
          <p:cNvPr id="225" name="Google Shape;22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Allows you to use vr in a standard web browser. By standard web browser I mean google chrome, </a:t>
            </a:r>
            <a:endParaRPr/>
          </a:p>
        </p:txBody>
      </p:sp>
      <p:sp>
        <p:nvSpPr>
          <p:cNvPr id="156" name="Google Shape;156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Three js- a cross browser js library and api that enables 3d graphics in a browser</a:t>
            </a:r>
            <a:endParaRPr/>
          </a:p>
        </p:txBody>
      </p:sp>
      <p:sp>
        <p:nvSpPr>
          <p:cNvPr id="165" name="Google Shape;16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Entities vs elements</a:t>
            </a:r>
            <a:endParaRPr/>
          </a:p>
        </p:txBody>
      </p:sp>
      <p:sp>
        <p:nvSpPr>
          <p:cNvPr id="184" name="Google Shape;18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/>
          <p:nvPr>
            <p:ph type="ctrTitle"/>
          </p:nvPr>
        </p:nvSpPr>
        <p:spPr>
          <a:xfrm>
            <a:off x="1751012" y="609601"/>
            <a:ext cx="8676222" cy="32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/>
          <p:nvPr>
            <p:ph idx="1" type="subTitle"/>
          </p:nvPr>
        </p:nvSpPr>
        <p:spPr>
          <a:xfrm>
            <a:off x="1751012" y="3886200"/>
            <a:ext cx="8676222" cy="19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2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19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amic Picture with Caption">
  <p:cSld name="Panoramic Picture with Caption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8"/>
          <p:cNvSpPr txBox="1"/>
          <p:nvPr>
            <p:ph type="title"/>
          </p:nvPr>
        </p:nvSpPr>
        <p:spPr>
          <a:xfrm>
            <a:off x="1141413" y="4732865"/>
            <a:ext cx="99060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8"/>
          <p:cNvSpPr/>
          <p:nvPr>
            <p:ph idx="2" type="pic"/>
          </p:nvPr>
        </p:nvSpPr>
        <p:spPr>
          <a:xfrm>
            <a:off x="1979612" y="932112"/>
            <a:ext cx="8225944" cy="3164976"/>
          </a:xfrm>
          <a:prstGeom prst="roundRect">
            <a:avLst>
              <a:gd fmla="val 4380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5" name="Google Shape;75;p28"/>
          <p:cNvSpPr txBox="1"/>
          <p:nvPr>
            <p:ph idx="1" type="body"/>
          </p:nvPr>
        </p:nvSpPr>
        <p:spPr>
          <a:xfrm>
            <a:off x="1141413" y="5299603"/>
            <a:ext cx="9906000" cy="493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6" name="Google Shape;76;p28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8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8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>
  <p:cSld name="Title and Caption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/>
          <p:nvPr>
            <p:ph type="title"/>
          </p:nvPr>
        </p:nvSpPr>
        <p:spPr>
          <a:xfrm>
            <a:off x="1141412" y="609601"/>
            <a:ext cx="9905999" cy="3124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9"/>
          <p:cNvSpPr txBox="1"/>
          <p:nvPr>
            <p:ph idx="1" type="body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2" name="Google Shape;82;p29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9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9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>
  <p:cSld name="Quote with Caption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0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b="0" i="0" lang="en-US" sz="8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87" name="Google Shape;87;p30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b="0" i="0" lang="en-US" sz="8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  <p:sp>
        <p:nvSpPr>
          <p:cNvPr id="88" name="Google Shape;88;p30"/>
          <p:cNvSpPr txBox="1"/>
          <p:nvPr>
            <p:ph type="title"/>
          </p:nvPr>
        </p:nvSpPr>
        <p:spPr>
          <a:xfrm>
            <a:off x="1446213" y="609601"/>
            <a:ext cx="9296398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0"/>
          <p:cNvSpPr txBox="1"/>
          <p:nvPr>
            <p:ph idx="1" type="body"/>
          </p:nvPr>
        </p:nvSpPr>
        <p:spPr>
          <a:xfrm>
            <a:off x="1674812" y="3352800"/>
            <a:ext cx="8839202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Font typeface="Century Gothic"/>
              <a:buNone/>
              <a:defRPr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00"/>
              <a:buFont typeface="Century Gothic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30"/>
          <p:cNvSpPr txBox="1"/>
          <p:nvPr>
            <p:ph idx="2" type="body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30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0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0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>
  <p:cSld name="Name Card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1"/>
          <p:cNvSpPr txBox="1"/>
          <p:nvPr>
            <p:ph type="title"/>
          </p:nvPr>
        </p:nvSpPr>
        <p:spPr>
          <a:xfrm>
            <a:off x="1141412" y="3308581"/>
            <a:ext cx="99060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1"/>
          <p:cNvSpPr txBox="1"/>
          <p:nvPr>
            <p:ph idx="1" type="body"/>
          </p:nvPr>
        </p:nvSpPr>
        <p:spPr>
          <a:xfrm>
            <a:off x="1141410" y="4777381"/>
            <a:ext cx="9906001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31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1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1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Name Card">
  <p:cSld name="Quote Name Card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2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b="0" i="0" lang="en-US" sz="8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02" name="Google Shape;102;p32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b="0" i="0" lang="en-US" sz="8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  <p:sp>
        <p:nvSpPr>
          <p:cNvPr id="103" name="Google Shape;103;p32"/>
          <p:cNvSpPr txBox="1"/>
          <p:nvPr>
            <p:ph type="title"/>
          </p:nvPr>
        </p:nvSpPr>
        <p:spPr>
          <a:xfrm>
            <a:off x="1446213" y="609601"/>
            <a:ext cx="9296398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2"/>
          <p:cNvSpPr txBox="1"/>
          <p:nvPr>
            <p:ph idx="1" type="body"/>
          </p:nvPr>
        </p:nvSpPr>
        <p:spPr>
          <a:xfrm>
            <a:off x="1141412" y="3886200"/>
            <a:ext cx="9906000" cy="8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0" sz="2400" cap="none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32"/>
          <p:cNvSpPr txBox="1"/>
          <p:nvPr>
            <p:ph idx="2" type="body"/>
          </p:nvPr>
        </p:nvSpPr>
        <p:spPr>
          <a:xfrm>
            <a:off x="1141411" y="4775200"/>
            <a:ext cx="9906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6" name="Google Shape;106;p32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32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2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rue or False">
  <p:cSld name="True or False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3"/>
          <p:cNvSpPr txBox="1"/>
          <p:nvPr>
            <p:ph type="title"/>
          </p:nvPr>
        </p:nvSpPr>
        <p:spPr>
          <a:xfrm>
            <a:off x="1141412" y="609601"/>
            <a:ext cx="9905999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3"/>
          <p:cNvSpPr txBox="1"/>
          <p:nvPr>
            <p:ph idx="1" type="body"/>
          </p:nvPr>
        </p:nvSpPr>
        <p:spPr>
          <a:xfrm>
            <a:off x="1141412" y="3505200"/>
            <a:ext cx="99060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800"/>
              <a:buNone/>
              <a:defRPr b="0" sz="2800" cap="none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33"/>
          <p:cNvSpPr txBox="1"/>
          <p:nvPr>
            <p:ph idx="2" type="body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3" name="Google Shape;113;p33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33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33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4"/>
          <p:cNvSpPr txBox="1"/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34"/>
          <p:cNvSpPr txBox="1"/>
          <p:nvPr>
            <p:ph idx="1" type="body"/>
          </p:nvPr>
        </p:nvSpPr>
        <p:spPr>
          <a:xfrm rot="5400000">
            <a:off x="4532311" y="-723900"/>
            <a:ext cx="3124201" cy="9905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34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34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4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5"/>
          <p:cNvSpPr txBox="1"/>
          <p:nvPr>
            <p:ph type="title"/>
          </p:nvPr>
        </p:nvSpPr>
        <p:spPr>
          <a:xfrm rot="5400000">
            <a:off x="7351354" y="2095143"/>
            <a:ext cx="5181601" cy="22105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35"/>
          <p:cNvSpPr txBox="1"/>
          <p:nvPr>
            <p:ph idx="1" type="body"/>
          </p:nvPr>
        </p:nvSpPr>
        <p:spPr>
          <a:xfrm rot="5400000">
            <a:off x="2322512" y="-571500"/>
            <a:ext cx="5181600" cy="75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35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35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35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/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0"/>
          <p:cNvSpPr txBox="1"/>
          <p:nvPr>
            <p:ph idx="1" type="body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0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0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0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/>
          <p:nvPr>
            <p:ph type="title"/>
          </p:nvPr>
        </p:nvSpPr>
        <p:spPr>
          <a:xfrm>
            <a:off x="1751013" y="3308581"/>
            <a:ext cx="86868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1"/>
          <p:cNvSpPr txBox="1"/>
          <p:nvPr>
            <p:ph idx="1" type="body"/>
          </p:nvPr>
        </p:nvSpPr>
        <p:spPr>
          <a:xfrm>
            <a:off x="1751011" y="4777381"/>
            <a:ext cx="8686801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21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1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1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/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2"/>
          <p:cNvSpPr txBox="1"/>
          <p:nvPr>
            <p:ph idx="1" type="body"/>
          </p:nvPr>
        </p:nvSpPr>
        <p:spPr>
          <a:xfrm>
            <a:off x="1141412" y="2666999"/>
            <a:ext cx="4876800" cy="3124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indent="-330200" lvl="1" marL="9144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17500" lvl="2" marL="13716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04800" lvl="3" marL="1828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spcBef>
                <a:spcPts val="600"/>
              </a:spcBef>
              <a:spcAft>
                <a:spcPts val="6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36" name="Google Shape;36;p22"/>
          <p:cNvSpPr txBox="1"/>
          <p:nvPr>
            <p:ph idx="2" type="body"/>
          </p:nvPr>
        </p:nvSpPr>
        <p:spPr>
          <a:xfrm>
            <a:off x="6170612" y="2667000"/>
            <a:ext cx="4876800" cy="31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indent="-330200" lvl="1" marL="9144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17500" lvl="2" marL="13716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04800" lvl="3" marL="1828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spcBef>
                <a:spcPts val="600"/>
              </a:spcBef>
              <a:spcAft>
                <a:spcPts val="6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37" name="Google Shape;37;p22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2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2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 txBox="1"/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3"/>
          <p:cNvSpPr txBox="1"/>
          <p:nvPr>
            <p:ph idx="1" type="body"/>
          </p:nvPr>
        </p:nvSpPr>
        <p:spPr>
          <a:xfrm>
            <a:off x="1429280" y="2658533"/>
            <a:ext cx="458893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800"/>
              <a:buNone/>
              <a:defRPr b="0" sz="2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3"/>
          <p:cNvSpPr txBox="1"/>
          <p:nvPr>
            <p:ph idx="2" type="body"/>
          </p:nvPr>
        </p:nvSpPr>
        <p:spPr>
          <a:xfrm>
            <a:off x="1141412" y="3243262"/>
            <a:ext cx="4876800" cy="2547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indent="-330200" lvl="1" marL="9144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17500" lvl="2" marL="13716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04800" lvl="3" marL="1828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spcBef>
                <a:spcPts val="600"/>
              </a:spcBef>
              <a:spcAft>
                <a:spcPts val="6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4" name="Google Shape;44;p23"/>
          <p:cNvSpPr txBox="1"/>
          <p:nvPr>
            <p:ph idx="3" type="body"/>
          </p:nvPr>
        </p:nvSpPr>
        <p:spPr>
          <a:xfrm>
            <a:off x="6443133" y="2667000"/>
            <a:ext cx="460428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800"/>
              <a:buNone/>
              <a:defRPr b="0" sz="2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3"/>
          <p:cNvSpPr txBox="1"/>
          <p:nvPr>
            <p:ph idx="4" type="body"/>
          </p:nvPr>
        </p:nvSpPr>
        <p:spPr>
          <a:xfrm>
            <a:off x="6170612" y="3243262"/>
            <a:ext cx="4876801" cy="2547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indent="-330200" lvl="1" marL="9144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17500" lvl="2" marL="13716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04800" lvl="3" marL="1828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spcBef>
                <a:spcPts val="600"/>
              </a:spcBef>
              <a:spcAft>
                <a:spcPts val="6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6" name="Google Shape;46;p23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3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/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4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4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4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5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5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6"/>
          <p:cNvSpPr txBox="1"/>
          <p:nvPr>
            <p:ph type="title"/>
          </p:nvPr>
        </p:nvSpPr>
        <p:spPr>
          <a:xfrm>
            <a:off x="1141411" y="1600200"/>
            <a:ext cx="3549121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6"/>
          <p:cNvSpPr txBox="1"/>
          <p:nvPr>
            <p:ph idx="1" type="body"/>
          </p:nvPr>
        </p:nvSpPr>
        <p:spPr>
          <a:xfrm>
            <a:off x="5103812" y="609601"/>
            <a:ext cx="5943601" cy="5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30200" lvl="2" marL="13716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17500" lvl="3" marL="18288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17500" lvl="5" marL="27432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6pPr>
            <a:lvl7pPr indent="-317500" lvl="6" marL="32004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7pPr>
            <a:lvl8pPr indent="-317500" lvl="7" marL="36576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8pPr>
            <a:lvl9pPr indent="-317500" lvl="8" marL="4114800" algn="l">
              <a:spcBef>
                <a:spcPts val="600"/>
              </a:spcBef>
              <a:spcAft>
                <a:spcPts val="600"/>
              </a:spcAft>
              <a:buSzPts val="1400"/>
              <a:buChar char="•"/>
              <a:defRPr sz="1400"/>
            </a:lvl9pPr>
          </a:lstStyle>
          <a:p/>
        </p:txBody>
      </p:sp>
      <p:sp>
        <p:nvSpPr>
          <p:cNvPr id="61" name="Google Shape;61;p26"/>
          <p:cNvSpPr txBox="1"/>
          <p:nvPr>
            <p:ph idx="2" type="body"/>
          </p:nvPr>
        </p:nvSpPr>
        <p:spPr>
          <a:xfrm>
            <a:off x="1141411" y="2971800"/>
            <a:ext cx="3549121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26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6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6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7"/>
          <p:cNvSpPr txBox="1"/>
          <p:nvPr>
            <p:ph type="title"/>
          </p:nvPr>
        </p:nvSpPr>
        <p:spPr>
          <a:xfrm>
            <a:off x="1141411" y="1600200"/>
            <a:ext cx="5334001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b="0"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7"/>
          <p:cNvSpPr/>
          <p:nvPr>
            <p:ph idx="2" type="pic"/>
          </p:nvPr>
        </p:nvSpPr>
        <p:spPr>
          <a:xfrm>
            <a:off x="7433733" y="-18288"/>
            <a:ext cx="3276599" cy="690372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8" name="Google Shape;68;p27"/>
          <p:cNvSpPr txBox="1"/>
          <p:nvPr>
            <p:ph idx="1" type="body"/>
          </p:nvPr>
        </p:nvSpPr>
        <p:spPr>
          <a:xfrm>
            <a:off x="1141411" y="2971800"/>
            <a:ext cx="5334001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27"/>
          <p:cNvSpPr txBox="1"/>
          <p:nvPr>
            <p:ph idx="10" type="dt"/>
          </p:nvPr>
        </p:nvSpPr>
        <p:spPr>
          <a:xfrm>
            <a:off x="6399212" y="5883275"/>
            <a:ext cx="914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7"/>
          <p:cNvSpPr txBox="1"/>
          <p:nvPr>
            <p:ph idx="11" type="ftr"/>
          </p:nvPr>
        </p:nvSpPr>
        <p:spPr>
          <a:xfrm>
            <a:off x="1141412" y="5883275"/>
            <a:ext cx="5105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7"/>
          <p:cNvSpPr txBox="1"/>
          <p:nvPr>
            <p:ph idx="12" type="sldNum"/>
          </p:nvPr>
        </p:nvSpPr>
        <p:spPr>
          <a:xfrm>
            <a:off x="10742612" y="5883275"/>
            <a:ext cx="3225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" name="Google Shape;11;p18"/>
          <p:cNvSpPr txBox="1"/>
          <p:nvPr>
            <p:ph idx="1" type="body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" name="Google Shape;12;p18"/>
          <p:cNvSpPr txBox="1"/>
          <p:nvPr>
            <p:ph idx="10" type="dt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" name="Google Shape;13;p18"/>
          <p:cNvSpPr txBox="1"/>
          <p:nvPr>
            <p:ph idx="11" type="ftr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" name="Google Shape;14;p18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hyperlink" Target="https://aframe.io/docs/0.9.0/introduction/interactions-and-controllers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hyperlink" Target="https://lms-content.pltw.org/curriculum/Frameworks/CS/CSE_lesson/FWK_CSE_1_2.pdf" TargetMode="External"/><Relationship Id="rId9" Type="http://schemas.openxmlformats.org/officeDocument/2006/relationships/hyperlink" Target="https://drive.google.com/drive/folders/1DQrwVuEzxfr6Bg1thWeFIxf2WO9oeyA6" TargetMode="External"/><Relationship Id="rId5" Type="http://schemas.openxmlformats.org/officeDocument/2006/relationships/hyperlink" Target="https://lms-content.pltw.org/curriculum/Frameworks/CS/CSP_lesson/FWK_CSP_2_1.pdf" TargetMode="External"/><Relationship Id="rId6" Type="http://schemas.openxmlformats.org/officeDocument/2006/relationships/hyperlink" Target="https://glitch.com/create" TargetMode="External"/><Relationship Id="rId7" Type="http://schemas.openxmlformats.org/officeDocument/2006/relationships/hyperlink" Target="https://aframe.io/aframe-school/" TargetMode="External"/><Relationship Id="rId8" Type="http://schemas.openxmlformats.org/officeDocument/2006/relationships/hyperlink" Target="https://www.blender.org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guest.wpi.edu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threejs.org/" TargetMode="External"/><Relationship Id="rId4" Type="http://schemas.openxmlformats.org/officeDocument/2006/relationships/image" Target="../media/image11.gif"/><Relationship Id="rId9" Type="http://schemas.openxmlformats.org/officeDocument/2006/relationships/image" Target="../media/image14.gif"/><Relationship Id="rId5" Type="http://schemas.openxmlformats.org/officeDocument/2006/relationships/image" Target="../media/image13.gif"/><Relationship Id="rId6" Type="http://schemas.openxmlformats.org/officeDocument/2006/relationships/image" Target="../media/image12.gif"/><Relationship Id="rId7" Type="http://schemas.openxmlformats.org/officeDocument/2006/relationships/image" Target="../media/image9.gif"/><Relationship Id="rId8" Type="http://schemas.openxmlformats.org/officeDocument/2006/relationships/image" Target="../media/image10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aframe.io/docs/0.9.0/introduction/vr-headsets-and-webvr-browsers.html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"/>
          <p:cNvSpPr txBox="1"/>
          <p:nvPr>
            <p:ph type="ctrTitle"/>
          </p:nvPr>
        </p:nvSpPr>
        <p:spPr>
          <a:xfrm>
            <a:off x="796654" y="2637362"/>
            <a:ext cx="10598691" cy="28922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Century Gothic"/>
              <a:buNone/>
            </a:pPr>
            <a:r>
              <a:rPr lang="en-US" sz="4320"/>
              <a:t>CREATE YOUR OWN REALITY; INTEGRATING A-FRAME CURRICULUM WITH THE PLTW CS PATHWAY</a:t>
            </a:r>
            <a:br>
              <a:rPr lang="en-US" sz="4320"/>
            </a:br>
            <a:br>
              <a:rPr lang="en-US" sz="4320"/>
            </a:br>
            <a:r>
              <a:rPr lang="en-US" sz="2430">
                <a:solidFill>
                  <a:srgbClr val="F055FF"/>
                </a:solidFill>
              </a:rPr>
              <a:t>HTTPS://TINYURL.COM/PLTWVRSESSION</a:t>
            </a:r>
            <a:br>
              <a:rPr lang="en-US" sz="3600"/>
            </a:br>
            <a:endParaRPr sz="4320"/>
          </a:p>
        </p:txBody>
      </p:sp>
      <p:sp>
        <p:nvSpPr>
          <p:cNvPr id="133" name="Google Shape;133;p1"/>
          <p:cNvSpPr txBox="1"/>
          <p:nvPr>
            <p:ph idx="1" type="subTitle"/>
          </p:nvPr>
        </p:nvSpPr>
        <p:spPr>
          <a:xfrm>
            <a:off x="4908593" y="6187109"/>
            <a:ext cx="7147572" cy="5068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942"/>
              <a:buNone/>
            </a:pPr>
            <a:r>
              <a:rPr lang="en-US" sz="1942"/>
              <a:t>Katie Cunningham | PLTW CSE &amp; CSP Certified Instructor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"/>
          <p:cNvSpPr txBox="1"/>
          <p:nvPr>
            <p:ph type="title"/>
          </p:nvPr>
        </p:nvSpPr>
        <p:spPr>
          <a:xfrm>
            <a:off x="1141413" y="224481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INTRODUCING A-FRAME; HTML OVERVIEW</a:t>
            </a:r>
            <a:endParaRPr/>
          </a:p>
        </p:txBody>
      </p:sp>
      <p:sp>
        <p:nvSpPr>
          <p:cNvPr id="200" name="Google Shape;200;p10"/>
          <p:cNvSpPr txBox="1"/>
          <p:nvPr>
            <p:ph idx="1" type="body"/>
          </p:nvPr>
        </p:nvSpPr>
        <p:spPr>
          <a:xfrm>
            <a:off x="422425" y="1616676"/>
            <a:ext cx="11934332" cy="5016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</a:pPr>
            <a:r>
              <a:rPr b="1" lang="en-US" sz="1850"/>
              <a:t>&lt;head&gt; section</a:t>
            </a:r>
            <a:endParaRPr sz="1850"/>
          </a:p>
          <a:p>
            <a:pPr indent="-285750" lvl="0" marL="285750" rtl="0" algn="l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SzPts val="1850"/>
              <a:buChar char="•"/>
            </a:pPr>
            <a:r>
              <a:rPr lang="en-US" sz="1850"/>
              <a:t> The </a:t>
            </a:r>
            <a:r>
              <a:rPr b="1" lang="en-US" sz="1850"/>
              <a:t>&lt;head&gt; </a:t>
            </a:r>
            <a:r>
              <a:rPr lang="en-US" sz="1850"/>
              <a:t>section defines some meta information about the web page like the title and the type of content. 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933"/>
              </a:spcBef>
              <a:spcAft>
                <a:spcPts val="0"/>
              </a:spcAft>
              <a:buSzPts val="1665"/>
              <a:buChar char="•"/>
            </a:pPr>
            <a:r>
              <a:rPr lang="en-US" sz="1665"/>
              <a:t>Essentially all the information you want to use alongside your page, but not have shown to the user 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SzPts val="1850"/>
              <a:buChar char="•"/>
            </a:pPr>
            <a:r>
              <a:rPr lang="en-US" sz="1850"/>
              <a:t>The </a:t>
            </a:r>
            <a:r>
              <a:rPr b="1" lang="en-US" sz="1850"/>
              <a:t>&lt;script&gt; </a:t>
            </a:r>
            <a:r>
              <a:rPr lang="en-US" sz="1850"/>
              <a:t>tag loads the javascript code that enables the A-Frame engine. 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933"/>
              </a:spcBef>
              <a:spcAft>
                <a:spcPts val="0"/>
              </a:spcAft>
              <a:buSzPts val="1665"/>
              <a:buChar char="•"/>
            </a:pPr>
            <a:r>
              <a:rPr lang="en-US" sz="1665"/>
              <a:t> All of your A-Frame programs must include this </a:t>
            </a:r>
            <a:r>
              <a:rPr b="1" lang="en-US" sz="1665"/>
              <a:t>&lt;script&gt; </a:t>
            </a:r>
            <a:r>
              <a:rPr lang="en-US" sz="1665"/>
              <a:t>tag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SzPts val="1850"/>
              <a:buNone/>
            </a:pPr>
            <a:r>
              <a:rPr lang="en-US" sz="1850"/>
              <a:t> 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SzPts val="1850"/>
              <a:buNone/>
            </a:pPr>
            <a:r>
              <a:rPr b="1" lang="en-US" sz="1850"/>
              <a:t>&lt;body&gt; section</a:t>
            </a:r>
            <a:endParaRPr sz="1850"/>
          </a:p>
          <a:p>
            <a:pPr indent="-285750" lvl="0" marL="285750" rtl="0" algn="l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SzPts val="1850"/>
              <a:buChar char="•"/>
            </a:pPr>
            <a:r>
              <a:rPr lang="en-US" sz="1850"/>
              <a:t> The </a:t>
            </a:r>
            <a:r>
              <a:rPr b="1" lang="en-US" sz="1850"/>
              <a:t>&lt;body&gt; </a:t>
            </a:r>
            <a:r>
              <a:rPr lang="en-US" sz="1850"/>
              <a:t>section is where the game assets are defined and placed on the webpage. 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SzPts val="1850"/>
              <a:buChar char="•"/>
            </a:pPr>
            <a:r>
              <a:rPr lang="en-US" sz="1850"/>
              <a:t>Arranged in a hierarchical structure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933"/>
              </a:spcBef>
              <a:spcAft>
                <a:spcPts val="0"/>
              </a:spcAft>
              <a:buSzPts val="1665"/>
              <a:buChar char="•"/>
            </a:pPr>
            <a:r>
              <a:rPr lang="en-US" sz="1665"/>
              <a:t>whatever tag is opened first must close last (stacking dolls)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SzPts val="1850"/>
              <a:buNone/>
            </a:pPr>
            <a:r>
              <a:rPr lang="en-US" sz="1850"/>
              <a:t> 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SzPts val="1850"/>
              <a:buNone/>
            </a:pPr>
            <a:r>
              <a:rPr b="1" lang="en-US" sz="1850"/>
              <a:t>&lt;a-scene&gt; tag 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SzPts val="1850"/>
              <a:buChar char="•"/>
            </a:pPr>
            <a:r>
              <a:rPr lang="en-US" sz="1850"/>
              <a:t>defines the scene; assets that should be displayed in the scene are included as children of the this tag.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SzPts val="1850"/>
              <a:buNone/>
            </a:pPr>
            <a:r>
              <a:t/>
            </a:r>
            <a:endParaRPr sz="185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"/>
          <p:cNvSpPr txBox="1"/>
          <p:nvPr>
            <p:ph type="title"/>
          </p:nvPr>
        </p:nvSpPr>
        <p:spPr>
          <a:xfrm>
            <a:off x="733640" y="362464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HEAD SECTION</a:t>
            </a:r>
            <a:endParaRPr/>
          </a:p>
        </p:txBody>
      </p:sp>
      <p:sp>
        <p:nvSpPr>
          <p:cNvPr id="206" name="Google Shape;206;p11"/>
          <p:cNvSpPr txBox="1"/>
          <p:nvPr>
            <p:ph idx="1" type="body"/>
          </p:nvPr>
        </p:nvSpPr>
        <p:spPr>
          <a:xfrm>
            <a:off x="1141413" y="4112741"/>
            <a:ext cx="9905998" cy="2522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 The </a:t>
            </a:r>
            <a:r>
              <a:rPr b="1" lang="en-US"/>
              <a:t>&lt;head&gt; </a:t>
            </a:r>
            <a:r>
              <a:rPr lang="en-US"/>
              <a:t>section defines some meta information about the web page like the title and the type of content. </a:t>
            </a:r>
            <a:endParaRPr/>
          </a:p>
          <a:p>
            <a:pPr indent="-285750" lvl="1" marL="742950" rtl="0" algn="l">
              <a:spcBef>
                <a:spcPts val="9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Essentially all the information you want to use alongside your page, but not have shown to the user 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The </a:t>
            </a:r>
            <a:r>
              <a:rPr b="1" lang="en-US"/>
              <a:t>&lt;script&gt; </a:t>
            </a:r>
            <a:r>
              <a:rPr lang="en-US"/>
              <a:t>tag loads the javascript code that enables the A-Frame engine. </a:t>
            </a:r>
            <a:endParaRPr/>
          </a:p>
          <a:p>
            <a:pPr indent="-285750" lvl="1" marL="742950" rtl="0" algn="l">
              <a:spcBef>
                <a:spcPts val="9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 All of your A-Frame programs must include this </a:t>
            </a:r>
            <a:r>
              <a:rPr b="1" lang="en-US"/>
              <a:t>&lt;script&gt; </a:t>
            </a:r>
            <a:r>
              <a:rPr lang="en-US"/>
              <a:t>tag</a:t>
            </a:r>
            <a:endParaRPr/>
          </a:p>
          <a:p>
            <a:pPr indent="-158750" lvl="0" marL="285750" rtl="0" algn="l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207" name="Google Shape;20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2362" y="2012091"/>
            <a:ext cx="9343925" cy="177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"/>
          <p:cNvSpPr txBox="1"/>
          <p:nvPr>
            <p:ph type="title"/>
          </p:nvPr>
        </p:nvSpPr>
        <p:spPr>
          <a:xfrm>
            <a:off x="461792" y="218302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BODY SECTION</a:t>
            </a:r>
            <a:endParaRPr/>
          </a:p>
        </p:txBody>
      </p:sp>
      <p:sp>
        <p:nvSpPr>
          <p:cNvPr id="213" name="Google Shape;213;p12"/>
          <p:cNvSpPr txBox="1"/>
          <p:nvPr>
            <p:ph idx="1" type="body"/>
          </p:nvPr>
        </p:nvSpPr>
        <p:spPr>
          <a:xfrm>
            <a:off x="461792" y="2123302"/>
            <a:ext cx="5634208" cy="43887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 The </a:t>
            </a:r>
            <a:r>
              <a:rPr b="1" lang="en-US"/>
              <a:t>&lt;body&gt; </a:t>
            </a:r>
            <a:r>
              <a:rPr lang="en-US"/>
              <a:t>section is where the game assets are defined and placed on the webpage. 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Arranged in a hierarchical structure</a:t>
            </a:r>
            <a:endParaRPr/>
          </a:p>
          <a:p>
            <a:pPr indent="-285750" lvl="1" marL="742950" rtl="0" algn="l">
              <a:spcBef>
                <a:spcPts val="9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whatever tag is opened first must close last (stacking dolls)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/>
              <a:t> 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b="1" lang="en-US"/>
              <a:t>&lt;a-scene&gt; tag 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defines the scene; assets that should be displayed in the scene are included as children of the this tag.</a:t>
            </a:r>
            <a:endParaRPr/>
          </a:p>
          <a:p>
            <a:pPr indent="-158750" lvl="0" marL="285750" rtl="0" algn="l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214" name="Google Shape;21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28479" y="1859691"/>
            <a:ext cx="5798553" cy="4388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"/>
          <p:cNvSpPr/>
          <p:nvPr/>
        </p:nvSpPr>
        <p:spPr>
          <a:xfrm>
            <a:off x="4390274" y="517954"/>
            <a:ext cx="7157352" cy="5638800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rgbClr val="5151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" name="Google Shape;220;p13"/>
          <p:cNvSpPr txBox="1"/>
          <p:nvPr>
            <p:ph type="title"/>
          </p:nvPr>
        </p:nvSpPr>
        <p:spPr>
          <a:xfrm>
            <a:off x="643192" y="609600"/>
            <a:ext cx="3643674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lang="en-US" sz="2800"/>
              <a:t>3D POSITIONING </a:t>
            </a:r>
            <a:endParaRPr/>
          </a:p>
        </p:txBody>
      </p:sp>
      <p:sp>
        <p:nvSpPr>
          <p:cNvPr id="221" name="Google Shape;221;p13"/>
          <p:cNvSpPr txBox="1"/>
          <p:nvPr>
            <p:ph idx="1" type="body"/>
          </p:nvPr>
        </p:nvSpPr>
        <p:spPr>
          <a:xfrm>
            <a:off x="643192" y="2666999"/>
            <a:ext cx="3643674" cy="32162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Positioning is defined in a 3D space with a number triplet (</a:t>
            </a:r>
            <a:r>
              <a:rPr i="1" lang="en-US" sz="1800"/>
              <a:t>x</a:t>
            </a:r>
            <a:r>
              <a:rPr lang="en-US" sz="1800"/>
              <a:t>-, </a:t>
            </a:r>
            <a:r>
              <a:rPr i="1" lang="en-US" sz="1800"/>
              <a:t>y</a:t>
            </a:r>
            <a:r>
              <a:rPr lang="en-US" sz="1800"/>
              <a:t>-, and </a:t>
            </a:r>
            <a:r>
              <a:rPr i="1" lang="en-US" sz="1800"/>
              <a:t>z</a:t>
            </a:r>
            <a:r>
              <a:rPr lang="en-US" sz="1800"/>
              <a:t>-coordinates)</a:t>
            </a:r>
            <a:endParaRPr/>
          </a:p>
          <a:p>
            <a:pPr indent="-285750" lvl="0" marL="285750" rtl="0" algn="l">
              <a:spcBef>
                <a:spcPts val="96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This means that (1, 2, 3) corresponds to a position x=1, y=2, z=3.  </a:t>
            </a:r>
            <a:endParaRPr/>
          </a:p>
          <a:p>
            <a:pPr indent="0" lvl="0" marL="0" rtl="0" algn="l">
              <a:spcBef>
                <a:spcPts val="9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descr="Related image" id="222" name="Google Shape;222;p13"/>
          <p:cNvPicPr preferRelativeResize="0"/>
          <p:nvPr/>
        </p:nvPicPr>
        <p:blipFill rotWithShape="1">
          <a:blip r:embed="rId4">
            <a:alphaModFix/>
          </a:blip>
          <a:srcRect b="-2" l="12611" r="14566" t="0"/>
          <a:stretch/>
        </p:blipFill>
        <p:spPr>
          <a:xfrm>
            <a:off x="4510634" y="701246"/>
            <a:ext cx="6916633" cy="5247747"/>
          </a:xfrm>
          <a:prstGeom prst="roundRect">
            <a:avLst>
              <a:gd fmla="val 3517" name="adj"/>
            </a:avLst>
          </a:prstGeom>
          <a:noFill/>
          <a:ln cap="flat" cmpd="sng" w="38100">
            <a:solidFill>
              <a:srgbClr val="363D4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 txBox="1"/>
          <p:nvPr>
            <p:ph type="title"/>
          </p:nvPr>
        </p:nvSpPr>
        <p:spPr>
          <a:xfrm>
            <a:off x="1314340" y="2191658"/>
            <a:ext cx="9563320" cy="34632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entury Gothic"/>
              <a:buNone/>
            </a:pPr>
            <a:r>
              <a:rPr lang="en-US" sz="8000"/>
              <a:t>TUTORIAL PROJECT</a:t>
            </a:r>
            <a:br>
              <a:rPr lang="en-US" sz="8000"/>
            </a:br>
            <a:endParaRPr sz="8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5"/>
          <p:cNvSpPr txBox="1"/>
          <p:nvPr>
            <p:ph type="title"/>
          </p:nvPr>
        </p:nvSpPr>
        <p:spPr>
          <a:xfrm>
            <a:off x="498389" y="3122337"/>
            <a:ext cx="11195222" cy="16018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Century Gothic"/>
              <a:buNone/>
            </a:pPr>
            <a:r>
              <a:rPr lang="en-US" sz="7000"/>
              <a:t>INTEGRATION REFLECTION</a:t>
            </a:r>
            <a:br>
              <a:rPr lang="en-US" sz="7000"/>
            </a:br>
            <a:endParaRPr sz="7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6"/>
          <p:cNvSpPr txBox="1"/>
          <p:nvPr>
            <p:ph type="title"/>
          </p:nvPr>
        </p:nvSpPr>
        <p:spPr>
          <a:xfrm>
            <a:off x="124208" y="0"/>
            <a:ext cx="4942062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lang="en-US" sz="2800"/>
              <a:t>INTEGRATION/ RESOURCES</a:t>
            </a:r>
            <a:endParaRPr/>
          </a:p>
        </p:txBody>
      </p:sp>
      <p:sp>
        <p:nvSpPr>
          <p:cNvPr id="238" name="Google Shape;238;p16"/>
          <p:cNvSpPr txBox="1"/>
          <p:nvPr>
            <p:ph idx="1" type="body"/>
          </p:nvPr>
        </p:nvSpPr>
        <p:spPr>
          <a:xfrm>
            <a:off x="0" y="1504521"/>
            <a:ext cx="5066270" cy="4548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Cse  1.2 Collaborating around computing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94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 1.2.2  API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940"/>
              </a:spcBef>
              <a:spcAft>
                <a:spcPts val="0"/>
              </a:spcAft>
              <a:buSzPts val="1700"/>
              <a:buChar char="•"/>
            </a:pPr>
            <a:r>
              <a:rPr lang="en-US" sz="1700" u="sng">
                <a:solidFill>
                  <a:schemeClr val="hlink"/>
                </a:solidFill>
                <a:hlinkClick r:id="rId4"/>
              </a:rPr>
              <a:t>Framework</a:t>
            </a:r>
            <a:endParaRPr sz="1700"/>
          </a:p>
          <a:p>
            <a:pPr indent="-285750" lvl="0" marL="285750" rtl="0" algn="l">
              <a:lnSpc>
                <a:spcPct val="90000"/>
              </a:lnSpc>
              <a:spcBef>
                <a:spcPts val="94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CSP Unit 2 The Internet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94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2.1.2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94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2.1.4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940"/>
              </a:spcBef>
              <a:spcAft>
                <a:spcPts val="0"/>
              </a:spcAft>
              <a:buSzPts val="1700"/>
              <a:buChar char="•"/>
            </a:pPr>
            <a:r>
              <a:rPr lang="en-US" sz="1700" u="sng">
                <a:solidFill>
                  <a:schemeClr val="hlink"/>
                </a:solidFill>
                <a:hlinkClick r:id="rId5"/>
              </a:rPr>
              <a:t>Framework</a:t>
            </a:r>
            <a:endParaRPr sz="1700"/>
          </a:p>
          <a:p>
            <a:pPr indent="-285750" lvl="0" marL="285750" rtl="0" algn="l">
              <a:lnSpc>
                <a:spcPct val="90000"/>
              </a:lnSpc>
              <a:spcBef>
                <a:spcPts val="940"/>
              </a:spcBef>
              <a:spcAft>
                <a:spcPts val="0"/>
              </a:spcAft>
              <a:buSzPts val="1700"/>
              <a:buChar char="•"/>
            </a:pPr>
            <a:r>
              <a:rPr lang="en-US" sz="1700" u="sng">
                <a:solidFill>
                  <a:schemeClr val="hlink"/>
                </a:solidFill>
                <a:hlinkClick r:id="rId6"/>
              </a:rPr>
              <a:t>Glitch.com</a:t>
            </a:r>
            <a:r>
              <a:rPr lang="en-US" sz="1700"/>
              <a:t>; Many starter Frameworks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940"/>
              </a:spcBef>
              <a:spcAft>
                <a:spcPts val="0"/>
              </a:spcAft>
              <a:buSzPts val="1700"/>
              <a:buChar char="•"/>
            </a:pPr>
            <a:r>
              <a:rPr lang="en-US" sz="1700" u="sng">
                <a:solidFill>
                  <a:schemeClr val="hlink"/>
                </a:solidFill>
                <a:hlinkClick r:id="rId7"/>
              </a:rPr>
              <a:t>A-Frame School</a:t>
            </a:r>
            <a:r>
              <a:rPr lang="en-US" sz="1700"/>
              <a:t>; Additional Tutorials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940"/>
              </a:spcBef>
              <a:spcAft>
                <a:spcPts val="0"/>
              </a:spcAft>
              <a:buSzPts val="1700"/>
              <a:buChar char="•"/>
            </a:pPr>
            <a:r>
              <a:rPr lang="en-US" sz="1700" u="sng">
                <a:solidFill>
                  <a:schemeClr val="hlink"/>
                </a:solidFill>
                <a:hlinkClick r:id="rId8"/>
              </a:rPr>
              <a:t>Blender</a:t>
            </a:r>
            <a:r>
              <a:rPr lang="en-US" sz="1700"/>
              <a:t>; Object Integration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940"/>
              </a:spcBef>
              <a:spcAft>
                <a:spcPts val="0"/>
              </a:spcAft>
              <a:buSzPts val="1700"/>
              <a:buChar char="•"/>
            </a:pPr>
            <a:r>
              <a:rPr lang="en-US" sz="1700" u="sng">
                <a:solidFill>
                  <a:schemeClr val="hlink"/>
                </a:solidFill>
                <a:hlinkClick r:id="rId9"/>
              </a:rPr>
              <a:t>Google Drive</a:t>
            </a:r>
            <a:endParaRPr sz="1700"/>
          </a:p>
          <a:p>
            <a:pPr indent="-285750" lvl="0" marL="285750" rtl="0" algn="l">
              <a:lnSpc>
                <a:spcPct val="90000"/>
              </a:lnSpc>
              <a:spcBef>
                <a:spcPts val="940"/>
              </a:spcBef>
              <a:spcAft>
                <a:spcPts val="0"/>
              </a:spcAft>
              <a:buSzPts val="1700"/>
              <a:buChar char="•"/>
            </a:pPr>
            <a:r>
              <a:rPr lang="en-US" sz="1700" u="sng">
                <a:solidFill>
                  <a:schemeClr val="hlink"/>
                </a:solidFill>
                <a:hlinkClick r:id="rId10"/>
              </a:rPr>
              <a:t>Controller Interactions</a:t>
            </a:r>
            <a:endParaRPr sz="1700"/>
          </a:p>
        </p:txBody>
      </p:sp>
      <p:pic>
        <p:nvPicPr>
          <p:cNvPr id="239" name="Google Shape;239;p16"/>
          <p:cNvPicPr preferRelativeResize="0"/>
          <p:nvPr/>
        </p:nvPicPr>
        <p:blipFill rotWithShape="1">
          <a:blip r:embed="rId11">
            <a:alphaModFix/>
          </a:blip>
          <a:srcRect b="2" l="23884" r="2" t="0"/>
          <a:stretch/>
        </p:blipFill>
        <p:spPr>
          <a:xfrm>
            <a:off x="5066270" y="1067884"/>
            <a:ext cx="6916633" cy="5247747"/>
          </a:xfrm>
          <a:prstGeom prst="roundRect">
            <a:avLst>
              <a:gd fmla="val 3517" name="adj"/>
            </a:avLst>
          </a:prstGeom>
          <a:noFill/>
          <a:ln cap="flat" cmpd="sng" w="38100">
            <a:solidFill>
              <a:srgbClr val="363D4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7"/>
          <p:cNvSpPr txBox="1"/>
          <p:nvPr>
            <p:ph type="title"/>
          </p:nvPr>
        </p:nvSpPr>
        <p:spPr>
          <a:xfrm>
            <a:off x="387651" y="201827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STUDENT BENEFITS</a:t>
            </a:r>
            <a:endParaRPr/>
          </a:p>
        </p:txBody>
      </p:sp>
      <p:sp>
        <p:nvSpPr>
          <p:cNvPr id="245" name="Google Shape;245;p17"/>
          <p:cNvSpPr txBox="1"/>
          <p:nvPr>
            <p:ph idx="1" type="body"/>
          </p:nvPr>
        </p:nvSpPr>
        <p:spPr>
          <a:xfrm>
            <a:off x="585359" y="1779373"/>
            <a:ext cx="9905998" cy="38511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Higher engagement</a:t>
            </a:r>
            <a:endParaRPr/>
          </a:p>
          <a:p>
            <a:pPr indent="-285750" lvl="0" marL="285750" rtl="0" algn="l">
              <a:spcBef>
                <a:spcPts val="120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High Quality Student Work</a:t>
            </a:r>
            <a:endParaRPr/>
          </a:p>
          <a:p>
            <a:pPr indent="-285750" lvl="0" marL="285750" rtl="0" algn="l">
              <a:spcBef>
                <a:spcPts val="120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More creativity</a:t>
            </a:r>
            <a:endParaRPr/>
          </a:p>
          <a:p>
            <a:pPr indent="-285750" lvl="0" marL="285750" rtl="0" algn="l">
              <a:spcBef>
                <a:spcPts val="120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Passion driven projects</a:t>
            </a:r>
            <a:endParaRPr/>
          </a:p>
          <a:p>
            <a:pPr indent="-285750" lvl="0" marL="285750" rtl="0" algn="l">
              <a:spcBef>
                <a:spcPts val="120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Pair Programming</a:t>
            </a:r>
            <a:endParaRPr/>
          </a:p>
          <a:p>
            <a:pPr indent="-285750" lvl="0" marL="285750" rtl="0" algn="l">
              <a:spcBef>
                <a:spcPts val="120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VR Equipment: “Hardware Based” Programming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"/>
          <p:cNvSpPr txBox="1"/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INTRODUCTION</a:t>
            </a:r>
            <a:endParaRPr/>
          </a:p>
        </p:txBody>
      </p:sp>
      <p:sp>
        <p:nvSpPr>
          <p:cNvPr id="139" name="Google Shape;139;p2"/>
          <p:cNvSpPr txBox="1"/>
          <p:nvPr>
            <p:ph idx="1" type="body"/>
          </p:nvPr>
        </p:nvSpPr>
        <p:spPr>
          <a:xfrm>
            <a:off x="243646" y="1954923"/>
            <a:ext cx="4354927" cy="3835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-US"/>
              <a:t>Who?</a:t>
            </a:r>
            <a:endParaRPr/>
          </a:p>
          <a:p>
            <a:pPr indent="-285750" lvl="1" marL="742950" rtl="0" algn="l">
              <a:spcBef>
                <a:spcPts val="9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Blackstone valley Tech Information Tech &amp; Networking Team Leader</a:t>
            </a:r>
            <a:endParaRPr/>
          </a:p>
          <a:p>
            <a:pPr indent="-285750" lvl="1" marL="742950" rtl="0" algn="l">
              <a:spcBef>
                <a:spcPts val="9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Skills USA- Occupational Trades B Series Director</a:t>
            </a:r>
            <a:endParaRPr/>
          </a:p>
          <a:p>
            <a:pPr indent="-285750" lvl="1" marL="742950" rtl="0" algn="l">
              <a:spcBef>
                <a:spcPts val="9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PLTW- CSE and CSP Certified Instructor</a:t>
            </a:r>
            <a:endParaRPr/>
          </a:p>
        </p:txBody>
      </p:sp>
      <p:sp>
        <p:nvSpPr>
          <p:cNvPr id="140" name="Google Shape;140;p2"/>
          <p:cNvSpPr txBox="1"/>
          <p:nvPr/>
        </p:nvSpPr>
        <p:spPr>
          <a:xfrm>
            <a:off x="4248910" y="2514600"/>
            <a:ext cx="4354927" cy="21932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i="0" lang="en-US" sz="20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What?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A- Frame Web Virtual Reality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Basic rundown of use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Tools/ Projects for students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Integration into PLTW Curriculum</a:t>
            </a:r>
            <a:endParaRPr/>
          </a:p>
        </p:txBody>
      </p:sp>
      <p:sp>
        <p:nvSpPr>
          <p:cNvPr id="141" name="Google Shape;141;p2"/>
          <p:cNvSpPr txBox="1"/>
          <p:nvPr/>
        </p:nvSpPr>
        <p:spPr>
          <a:xfrm>
            <a:off x="8055734" y="2494720"/>
            <a:ext cx="4354927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i="0" lang="en-US" sz="20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Why?</a:t>
            </a:r>
            <a:endParaRPr/>
          </a:p>
          <a:p>
            <a:pPr indent="-285750" lvl="1" marL="742950" marR="0" rtl="0" algn="l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Promote High Quality student work</a:t>
            </a:r>
            <a:endParaRPr/>
          </a:p>
          <a:p>
            <a:pPr indent="-285750" lvl="1" marL="742950" marR="0" rtl="0" algn="l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 creativity</a:t>
            </a:r>
            <a:endParaRPr/>
          </a:p>
          <a:p>
            <a:pPr indent="-285750" lvl="1" marL="742950" marR="0" rtl="0" algn="l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Expansion of skills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"/>
          <p:cNvSpPr txBox="1"/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RESOURCES NEEDED</a:t>
            </a:r>
            <a:endParaRPr/>
          </a:p>
        </p:txBody>
      </p:sp>
      <p:sp>
        <p:nvSpPr>
          <p:cNvPr id="147" name="Google Shape;147;p3"/>
          <p:cNvSpPr txBox="1"/>
          <p:nvPr>
            <p:ph idx="1" type="body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Laptop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Phone (Apple or Android)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b="1" lang="en-US"/>
              <a:t>Internet Access </a:t>
            </a:r>
            <a:endParaRPr/>
          </a:p>
          <a:p>
            <a:pPr indent="-285750" lvl="1" marL="742950" rtl="0" algn="l">
              <a:spcBef>
                <a:spcPts val="9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WPI- Open, go to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http://guest.wpi.edu</a:t>
            </a:r>
            <a:r>
              <a:rPr lang="en-US"/>
              <a:t>, I have a guest pass</a:t>
            </a:r>
            <a:endParaRPr/>
          </a:p>
          <a:p>
            <a:pPr indent="-285750" lvl="1" marL="742950" rtl="0" algn="l">
              <a:spcBef>
                <a:spcPts val="9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Username: PLTW_Conf_2019</a:t>
            </a:r>
            <a:endParaRPr/>
          </a:p>
          <a:p>
            <a:pPr indent="-285750" lvl="1" marL="742950" rtl="0" algn="l">
              <a:spcBef>
                <a:spcPts val="9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Password: 414450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Github Account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"/>
          <p:cNvSpPr txBox="1"/>
          <p:nvPr>
            <p:ph type="title"/>
          </p:nvPr>
        </p:nvSpPr>
        <p:spPr>
          <a:xfrm>
            <a:off x="1767218" y="1697388"/>
            <a:ext cx="8657563" cy="34632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entury Gothic"/>
              <a:buNone/>
            </a:pPr>
            <a:r>
              <a:rPr lang="en-US" sz="8000"/>
              <a:t>BASIC OVERVIEW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"/>
          <p:cNvSpPr txBox="1"/>
          <p:nvPr>
            <p:ph type="title"/>
          </p:nvPr>
        </p:nvSpPr>
        <p:spPr>
          <a:xfrm>
            <a:off x="1143001" y="121023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WHAT IS WEB VR?</a:t>
            </a:r>
            <a:endParaRPr/>
          </a:p>
        </p:txBody>
      </p:sp>
      <p:sp>
        <p:nvSpPr>
          <p:cNvPr id="159" name="Google Shape;159;p5"/>
          <p:cNvSpPr txBox="1"/>
          <p:nvPr>
            <p:ph idx="1" type="body"/>
          </p:nvPr>
        </p:nvSpPr>
        <p:spPr>
          <a:xfrm>
            <a:off x="713545" y="1724220"/>
            <a:ext cx="4649287" cy="2856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WebVR is an open specification that makes it possible to experience VR in your browser using many different types of devices.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Firefox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Supermedium Browser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Chrome for Android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160" name="Google Shape;16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9396" y="2026023"/>
            <a:ext cx="6381458" cy="377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6639" y="4581021"/>
            <a:ext cx="4483100" cy="20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"/>
          <p:cNvSpPr txBox="1"/>
          <p:nvPr>
            <p:ph type="title"/>
          </p:nvPr>
        </p:nvSpPr>
        <p:spPr>
          <a:xfrm>
            <a:off x="306526" y="153909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WHAT IS A-FRAME?</a:t>
            </a:r>
            <a:endParaRPr/>
          </a:p>
        </p:txBody>
      </p:sp>
      <p:sp>
        <p:nvSpPr>
          <p:cNvPr id="168" name="Google Shape;168;p6"/>
          <p:cNvSpPr txBox="1"/>
          <p:nvPr>
            <p:ph idx="1" type="body"/>
          </p:nvPr>
        </p:nvSpPr>
        <p:spPr>
          <a:xfrm>
            <a:off x="614013" y="1572879"/>
            <a:ext cx="5865673" cy="41512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A-Frame is a web framework for building virtual reality (VR) experiences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A-Frame is a three.js framework with an entity-component-system (ECS) architecture.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based on top of HTML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 entity-component framework that provides a declarative, extensible, and composable structure to </a:t>
            </a:r>
            <a:r>
              <a:rPr lang="en-US" u="sng">
                <a:solidFill>
                  <a:schemeClr val="hlink"/>
                </a:solidFill>
                <a:hlinkClick r:id="rId3"/>
              </a:rPr>
              <a:t>three.js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An independent open-source project available on a wide variety of devices</a:t>
            </a:r>
            <a:endParaRPr/>
          </a:p>
        </p:txBody>
      </p:sp>
      <p:pic>
        <p:nvPicPr>
          <p:cNvPr id="169" name="Google Shape;16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71910" y="4442363"/>
            <a:ext cx="2103120" cy="1929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8790" y="597839"/>
            <a:ext cx="2103120" cy="1929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71910" y="606356"/>
            <a:ext cx="2103120" cy="1933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68790" y="2489386"/>
            <a:ext cx="2103120" cy="1929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968790" y="4418770"/>
            <a:ext cx="2103120" cy="1929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071910" y="2477207"/>
            <a:ext cx="2103120" cy="1929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/>
          <p:nvPr>
            <p:ph type="title"/>
          </p:nvPr>
        </p:nvSpPr>
        <p:spPr>
          <a:xfrm>
            <a:off x="1141413" y="1143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FEATURES OF A-FRAME</a:t>
            </a:r>
            <a:endParaRPr/>
          </a:p>
        </p:txBody>
      </p:sp>
      <p:sp>
        <p:nvSpPr>
          <p:cNvPr id="180" name="Google Shape;180;p7"/>
          <p:cNvSpPr txBox="1"/>
          <p:nvPr>
            <p:ph idx="1" type="body"/>
          </p:nvPr>
        </p:nvSpPr>
        <p:spPr>
          <a:xfrm>
            <a:off x="1141413" y="2019300"/>
            <a:ext cx="9905998" cy="3124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-US"/>
              <a:t>Simple: </a:t>
            </a:r>
            <a:r>
              <a:rPr lang="en-US"/>
              <a:t>No install, runs on web-based platform, glitch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b="1" lang="en-US"/>
              <a:t>Declarative HTML: </a:t>
            </a:r>
            <a:r>
              <a:rPr lang="en-US"/>
              <a:t>uses an entity based structure that is easy to read and manage for all users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b="1" lang="en-US"/>
              <a:t>Cross-Platform VR: </a:t>
            </a:r>
            <a:r>
              <a:rPr lang="en-US"/>
              <a:t>Supports controllers for Vive , Rift, Windows Mixed Reality, Daydream, Gear VR and Google Cardboard.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b="1" lang="en-US"/>
              <a:t>Visual Inspector: </a:t>
            </a:r>
            <a:r>
              <a:rPr lang="en-US"/>
              <a:t>Similar design to Unity provides visual inspector of integrated components.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 txBox="1"/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USING A-FRAME</a:t>
            </a:r>
            <a:endParaRPr/>
          </a:p>
        </p:txBody>
      </p:sp>
      <p:sp>
        <p:nvSpPr>
          <p:cNvPr id="187" name="Google Shape;187;p8"/>
          <p:cNvSpPr txBox="1"/>
          <p:nvPr>
            <p:ph idx="1" type="body"/>
          </p:nvPr>
        </p:nvSpPr>
        <p:spPr>
          <a:xfrm>
            <a:off x="729285" y="1951336"/>
            <a:ext cx="10733430" cy="4005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Glitch (preferred platform)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Integrates with repos on github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b="1" lang="en-US"/>
              <a:t>Supported Browsers: </a:t>
            </a:r>
            <a:r>
              <a:rPr lang="en-US"/>
              <a:t>Supermedium or Exokit; Full List of supported browsers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here 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Supports existing libraries: React, Vue.js, Angular, d3.js, and jQuery 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Easier to grasp than 2D HTML, entity based</a:t>
            </a:r>
            <a:endParaRPr/>
          </a:p>
          <a:p>
            <a:pPr indent="-158750" lvl="0" marL="285750" rtl="0" algn="l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"/>
          <p:cNvSpPr txBox="1"/>
          <p:nvPr>
            <p:ph type="title"/>
          </p:nvPr>
        </p:nvSpPr>
        <p:spPr>
          <a:xfrm>
            <a:off x="581130" y="227421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PRIMITIVES</a:t>
            </a:r>
            <a:endParaRPr/>
          </a:p>
        </p:txBody>
      </p:sp>
      <p:sp>
        <p:nvSpPr>
          <p:cNvPr id="193" name="Google Shape;193;p9"/>
          <p:cNvSpPr txBox="1"/>
          <p:nvPr>
            <p:ph idx="1" type="body"/>
          </p:nvPr>
        </p:nvSpPr>
        <p:spPr>
          <a:xfrm>
            <a:off x="139016" y="1801512"/>
            <a:ext cx="4383557" cy="45498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Elements that wrap an entity components properties (similar to a Div or HTML element)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Predefined initial values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Create meshes, 360 degree camera views, custom environment and perspective objects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Predefined or user can create own</a:t>
            </a:r>
            <a:endParaRPr/>
          </a:p>
          <a:p>
            <a:pPr indent="-158750" lvl="0" marL="285750" rtl="0" algn="l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194" name="Google Shape;19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5546" y="1801512"/>
            <a:ext cx="7263871" cy="35738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esh">
  <a:themeElements>
    <a:clrScheme name="Mesh">
      <a:dk1>
        <a:srgbClr val="000000"/>
      </a:dk1>
      <a:lt1>
        <a:srgbClr val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2019-10-21T01:49:16Z</dcterms:created>
  <dc:creator>Katie Cunningham</dc:creator>
</cp:coreProperties>
</file>