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Lst>
  <p:sldSz cy="5143500" cx="9144000"/>
  <p:notesSz cx="6858000" cy="9144000"/>
  <p:embeddedFontLst>
    <p:embeddedFont>
      <p:font typeface="Roboto Slab"/>
      <p:regular r:id="rId29"/>
      <p:bold r:id="rId30"/>
    </p:embeddedFont>
    <p:embeddedFont>
      <p:font typeface="Robo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Slab-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Roboto-regular.fntdata"/><Relationship Id="rId30" Type="http://schemas.openxmlformats.org/officeDocument/2006/relationships/font" Target="fonts/RobotoSlab-bold.fntdata"/><Relationship Id="rId11" Type="http://schemas.openxmlformats.org/officeDocument/2006/relationships/slide" Target="slides/slide6.xml"/><Relationship Id="rId33" Type="http://schemas.openxmlformats.org/officeDocument/2006/relationships/font" Target="fonts/Roboto-italic.fntdata"/><Relationship Id="rId10" Type="http://schemas.openxmlformats.org/officeDocument/2006/relationships/slide" Target="slides/slide5.xml"/><Relationship Id="rId32" Type="http://schemas.openxmlformats.org/officeDocument/2006/relationships/font" Target="fonts/Roboto-bold.fntdata"/><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font" Target="fonts/Roboto-boldItalic.fntdata"/><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6347a121f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6347a121f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6347a121f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6347a121f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6238a2765e_4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6238a2765e_4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347a121f7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347a121f7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347a121f7_0_5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347a121f7_0_5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347a121f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347a121f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6347a121f7_0_5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6347a121f7_0_5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Google Shape;156;g6347a121f7_0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6347a121f7_0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6238a2765e_4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6238a2765e_4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6347a121f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347a121f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43bd766a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3bd766a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6238a2765e_4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6238a2765e_4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6238a2765e_4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6238a2765e_4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43bd766a5e_1_7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43bd766a5e_1_7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705620614b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705620614b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43bd766a5e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3bd766a5e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6238a2765e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6238a2765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3bd766a5e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3bd766a5e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6347a121f7_0_4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6347a121f7_0_4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6238a2765e_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6238a2765e_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238a2765e_4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238a2765e_4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g6238a2765e_4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6238a2765e_4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docs.google.com/document/d/1igY_wD1NZqQ0KlAsIhU0GBErMNGAanDCQqoL4do9qnE/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drive.google.com/open?id=1Ho57v5q7dzubrUv5XNVI6NHUi5ftSLQ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Successful Capstone Projects in High School</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Setting expectations, overcoming roadblocks, and achieving quality results in capstone projects.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Communicating expectations</a:t>
            </a:r>
            <a:endParaRPr b="1"/>
          </a:p>
        </p:txBody>
      </p:sp>
      <p:sp>
        <p:nvSpPr>
          <p:cNvPr id="118" name="Google Shape;118;p22"/>
          <p:cNvSpPr txBox="1"/>
          <p:nvPr>
            <p:ph idx="1" type="body"/>
          </p:nvPr>
        </p:nvSpPr>
        <p:spPr>
          <a:xfrm>
            <a:off x="311700" y="1301525"/>
            <a:ext cx="7555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A constant, year-long focus on the EDP</a:t>
            </a:r>
            <a:endParaRPr/>
          </a:p>
          <a:p>
            <a:pPr indent="0" lvl="0" marL="0" rtl="0" algn="l">
              <a:spcBef>
                <a:spcPts val="1600"/>
              </a:spcBef>
              <a:spcAft>
                <a:spcPts val="0"/>
              </a:spcAft>
              <a:buNone/>
            </a:pPr>
            <a:r>
              <a:rPr lang="en"/>
              <a:t>Holding students to the highest possible standard while staying on schedule. </a:t>
            </a:r>
            <a:endParaRPr/>
          </a:p>
          <a:p>
            <a:pPr indent="0" lvl="0" marL="0" rtl="0" algn="l">
              <a:spcBef>
                <a:spcPts val="1600"/>
              </a:spcBef>
              <a:spcAft>
                <a:spcPts val="0"/>
              </a:spcAft>
              <a:buNone/>
            </a:pPr>
            <a:r>
              <a:rPr lang="en"/>
              <a:t>Never allowing fiction in presentation at any stage</a:t>
            </a:r>
            <a:endParaRPr/>
          </a:p>
          <a:p>
            <a:pPr indent="0" lvl="0" marL="0" rtl="0" algn="l">
              <a:spcBef>
                <a:spcPts val="1600"/>
              </a:spcBef>
              <a:spcAft>
                <a:spcPts val="0"/>
              </a:spcAft>
              <a:buNone/>
            </a:pPr>
            <a:r>
              <a:rPr lang="en"/>
              <a:t>When a premature conclusion to a stage in the EDP is required, ensure that a refocus on scheduling realities occurs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Communicating expectations</a:t>
            </a:r>
            <a:endParaRPr b="1"/>
          </a:p>
        </p:txBody>
      </p:sp>
      <p:sp>
        <p:nvSpPr>
          <p:cNvPr id="124" name="Google Shape;124;p23"/>
          <p:cNvSpPr txBox="1"/>
          <p:nvPr>
            <p:ph idx="1" type="body"/>
          </p:nvPr>
        </p:nvSpPr>
        <p:spPr>
          <a:xfrm>
            <a:off x="311700" y="1377725"/>
            <a:ext cx="8444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a:t>
            </a:r>
            <a:endParaRPr/>
          </a:p>
          <a:p>
            <a:pPr indent="-342900" lvl="0" marL="457200" rtl="0" algn="l">
              <a:spcBef>
                <a:spcPts val="1600"/>
              </a:spcBef>
              <a:spcAft>
                <a:spcPts val="0"/>
              </a:spcAft>
              <a:buSzPts val="1800"/>
              <a:buAutoNum type="arabicPeriod"/>
            </a:pPr>
            <a:r>
              <a:rPr lang="en"/>
              <a:t>I only have students in the second semester.  We start brainstorming project ideas in the fall.</a:t>
            </a:r>
            <a:endParaRPr/>
          </a:p>
          <a:p>
            <a:pPr indent="-342900" lvl="0" marL="457200" rtl="0" algn="l">
              <a:spcBef>
                <a:spcPts val="0"/>
              </a:spcBef>
              <a:spcAft>
                <a:spcPts val="0"/>
              </a:spcAft>
              <a:buSzPts val="1800"/>
              <a:buAutoNum type="arabicPeriod"/>
            </a:pPr>
            <a:r>
              <a:rPr lang="en"/>
              <a:t>Students have to do a full project proposal presentation.  Students must demonstrate full knowledge from research, goals, and how to achieve those goals. (we may try something new this year… Competition)</a:t>
            </a:r>
            <a:endParaRPr/>
          </a:p>
          <a:p>
            <a:pPr indent="-342900" lvl="0" marL="457200" rtl="0" algn="l">
              <a:spcBef>
                <a:spcPts val="0"/>
              </a:spcBef>
              <a:spcAft>
                <a:spcPts val="0"/>
              </a:spcAft>
              <a:buSzPts val="1800"/>
              <a:buAutoNum type="arabicPeriod"/>
            </a:pPr>
            <a:r>
              <a:rPr lang="en"/>
              <a:t>Show examples and dissect examples as we introduce a new component of the project</a:t>
            </a:r>
            <a:endParaRPr/>
          </a:p>
          <a:p>
            <a:pPr indent="-342900" lvl="0" marL="457200" rtl="0" algn="l">
              <a:spcBef>
                <a:spcPts val="0"/>
              </a:spcBef>
              <a:spcAft>
                <a:spcPts val="0"/>
              </a:spcAft>
              <a:buSzPts val="1800"/>
              <a:buAutoNum type="arabicPeriod"/>
            </a:pPr>
            <a:r>
              <a:rPr lang="en"/>
              <a:t>Grade with the expectations that they can redo any component up until end of the project.</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Roadblocks</a:t>
            </a:r>
            <a:endParaRPr b="1"/>
          </a:p>
        </p:txBody>
      </p:sp>
      <p:sp>
        <p:nvSpPr>
          <p:cNvPr id="130" name="Google Shape;130;p24"/>
          <p:cNvSpPr txBox="1"/>
          <p:nvPr>
            <p:ph idx="1" type="body"/>
          </p:nvPr>
        </p:nvSpPr>
        <p:spPr>
          <a:xfrm>
            <a:off x="311700" y="1301525"/>
            <a:ext cx="83682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With the people sitting around you discuss what roadblocks your face?  Think of the following:</a:t>
            </a:r>
            <a:endParaRPr sz="2400"/>
          </a:p>
          <a:p>
            <a:pPr indent="-381000" lvl="1" marL="914400" rtl="0" algn="l">
              <a:spcBef>
                <a:spcPts val="0"/>
              </a:spcBef>
              <a:spcAft>
                <a:spcPts val="0"/>
              </a:spcAft>
              <a:buSzPts val="2400"/>
              <a:buAutoNum type="alphaLcPeriod"/>
            </a:pPr>
            <a:r>
              <a:rPr lang="en" sz="2400"/>
              <a:t>Community</a:t>
            </a:r>
            <a:endParaRPr sz="2400"/>
          </a:p>
          <a:p>
            <a:pPr indent="-381000" lvl="1" marL="914400" rtl="0" algn="l">
              <a:spcBef>
                <a:spcPts val="0"/>
              </a:spcBef>
              <a:spcAft>
                <a:spcPts val="0"/>
              </a:spcAft>
              <a:buSzPts val="2400"/>
              <a:buAutoNum type="alphaLcPeriod"/>
            </a:pPr>
            <a:r>
              <a:rPr lang="en" sz="2400"/>
              <a:t>School</a:t>
            </a:r>
            <a:endParaRPr sz="2400"/>
          </a:p>
          <a:p>
            <a:pPr indent="-381000" lvl="1" marL="914400" rtl="0" algn="l">
              <a:spcBef>
                <a:spcPts val="0"/>
              </a:spcBef>
              <a:spcAft>
                <a:spcPts val="0"/>
              </a:spcAft>
              <a:buSzPts val="2400"/>
              <a:buAutoNum type="alphaLcPeriod"/>
            </a:pPr>
            <a:r>
              <a:rPr lang="en" sz="2400"/>
              <a:t>Students</a:t>
            </a:r>
            <a:endParaRPr sz="2400"/>
          </a:p>
          <a:p>
            <a:pPr indent="-381000" lvl="1" marL="914400" rtl="0" algn="l">
              <a:spcBef>
                <a:spcPts val="0"/>
              </a:spcBef>
              <a:spcAft>
                <a:spcPts val="0"/>
              </a:spcAft>
              <a:buSzPts val="2400"/>
              <a:buAutoNum type="alphaLcPeriod"/>
            </a:pPr>
            <a:r>
              <a:rPr lang="en" sz="2400"/>
              <a:t>Teacher</a:t>
            </a:r>
            <a:endParaRPr sz="2400"/>
          </a:p>
          <a:p>
            <a:pPr indent="-381000" lvl="0" marL="457200" rtl="0" algn="l">
              <a:spcBef>
                <a:spcPts val="0"/>
              </a:spcBef>
              <a:spcAft>
                <a:spcPts val="0"/>
              </a:spcAft>
              <a:buSzPts val="2400"/>
              <a:buAutoNum type="arabicPeriod"/>
            </a:pPr>
            <a:r>
              <a:rPr lang="en" sz="2400"/>
              <a:t>What solutions have you come up with to get around these roadblocks?</a:t>
            </a:r>
            <a:endParaRPr sz="2400"/>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t>
            </a:r>
            <a:endParaRPr b="1"/>
          </a:p>
        </p:txBody>
      </p:sp>
      <p:sp>
        <p:nvSpPr>
          <p:cNvPr id="136" name="Google Shape;136;p25"/>
          <p:cNvSpPr txBox="1"/>
          <p:nvPr>
            <p:ph idx="1" type="body"/>
          </p:nvPr>
        </p:nvSpPr>
        <p:spPr>
          <a:xfrm>
            <a:off x="311700" y="1377725"/>
            <a:ext cx="533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Seniors enter a sort of suspended animation from April vacation until the last day of school. </a:t>
            </a:r>
            <a:endParaRPr/>
          </a:p>
          <a:p>
            <a:pPr indent="0" lvl="0" marL="0" rtl="0" algn="l">
              <a:spcBef>
                <a:spcPts val="1600"/>
              </a:spcBef>
              <a:spcAft>
                <a:spcPts val="0"/>
              </a:spcAft>
              <a:buNone/>
            </a:pPr>
            <a:r>
              <a:rPr lang="en"/>
              <a:t>If you haven’t finished the heavy lifting by mid April, you may as well think of how you can better schedule for next year.</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t>
            </a:r>
            <a:endParaRPr b="1"/>
          </a:p>
        </p:txBody>
      </p:sp>
      <p:sp>
        <p:nvSpPr>
          <p:cNvPr id="142" name="Google Shape;142;p26"/>
          <p:cNvSpPr txBox="1"/>
          <p:nvPr>
            <p:ph idx="1" type="body"/>
          </p:nvPr>
        </p:nvSpPr>
        <p:spPr>
          <a:xfrm>
            <a:off x="311700" y="1377725"/>
            <a:ext cx="533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Presenting is very </a:t>
            </a:r>
            <a:r>
              <a:rPr lang="en"/>
              <a:t>unnatural</a:t>
            </a:r>
            <a:r>
              <a:rPr lang="en"/>
              <a:t> for a majority of students</a:t>
            </a:r>
            <a:endParaRPr/>
          </a:p>
          <a:p>
            <a:pPr indent="0" lvl="0" marL="0" rtl="0" algn="l">
              <a:spcBef>
                <a:spcPts val="1600"/>
              </a:spcBef>
              <a:spcAft>
                <a:spcPts val="0"/>
              </a:spcAft>
              <a:buNone/>
            </a:pPr>
            <a:r>
              <a:rPr lang="en"/>
              <a:t>Inventing is nearly impossible given the relatively narrow experience of students. Innovating is very difficult. Strictly enforcing the consideration of prior art can lead to more failure than some students can handle.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Scaffolding for success</a:t>
            </a:r>
            <a:endParaRPr b="1"/>
          </a:p>
        </p:txBody>
      </p:sp>
      <p:sp>
        <p:nvSpPr>
          <p:cNvPr id="148" name="Google Shape;148;p27"/>
          <p:cNvSpPr txBox="1"/>
          <p:nvPr>
            <p:ph idx="1" type="body"/>
          </p:nvPr>
        </p:nvSpPr>
        <p:spPr>
          <a:xfrm>
            <a:off x="311700" y="1377725"/>
            <a:ext cx="533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Avoiding the battle of May</a:t>
            </a:r>
            <a:endParaRPr/>
          </a:p>
          <a:p>
            <a:pPr indent="0" lvl="0" marL="0" rtl="0" algn="l">
              <a:spcBef>
                <a:spcPts val="1600"/>
              </a:spcBef>
              <a:spcAft>
                <a:spcPts val="0"/>
              </a:spcAft>
              <a:buNone/>
            </a:pPr>
            <a:r>
              <a:rPr lang="en"/>
              <a:t>This is the time for fun, hands on, creative work</a:t>
            </a:r>
            <a:endParaRPr/>
          </a:p>
          <a:p>
            <a:pPr indent="0" lvl="0" marL="0" rtl="0" algn="l">
              <a:spcBef>
                <a:spcPts val="1600"/>
              </a:spcBef>
              <a:spcAft>
                <a:spcPts val="0"/>
              </a:spcAft>
              <a:buNone/>
            </a:pPr>
            <a:r>
              <a:rPr lang="en"/>
              <a:t>The majority of the presentation should be complete</a:t>
            </a:r>
            <a:endParaRPr/>
          </a:p>
          <a:p>
            <a:pPr indent="0" lvl="0" marL="0" rtl="0" algn="l">
              <a:spcBef>
                <a:spcPts val="1600"/>
              </a:spcBef>
              <a:spcAft>
                <a:spcPts val="0"/>
              </a:spcAft>
              <a:buNone/>
            </a:pPr>
            <a:r>
              <a:rPr lang="en"/>
              <a:t>Schedule in such a way that only testing of prototype, polishing presentation, and practice presentations remain</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Scaffolding for success</a:t>
            </a:r>
            <a:endParaRPr b="1"/>
          </a:p>
        </p:txBody>
      </p:sp>
      <p:sp>
        <p:nvSpPr>
          <p:cNvPr id="154" name="Google Shape;154;p28"/>
          <p:cNvSpPr txBox="1"/>
          <p:nvPr>
            <p:ph idx="1" type="body"/>
          </p:nvPr>
        </p:nvSpPr>
        <p:spPr>
          <a:xfrm>
            <a:off x="311700" y="1377725"/>
            <a:ext cx="533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Presenting is difficult...</a:t>
            </a:r>
            <a:endParaRPr/>
          </a:p>
          <a:p>
            <a:pPr indent="0" lvl="0" marL="0" rtl="0" algn="l">
              <a:spcBef>
                <a:spcPts val="1600"/>
              </a:spcBef>
              <a:spcAft>
                <a:spcPts val="0"/>
              </a:spcAft>
              <a:buNone/>
            </a:pPr>
            <a:r>
              <a:rPr lang="en"/>
              <a:t>Work on this from the very first week with peers</a:t>
            </a:r>
            <a:endParaRPr/>
          </a:p>
          <a:p>
            <a:pPr indent="0" lvl="0" marL="0" rtl="0" algn="l">
              <a:spcBef>
                <a:spcPts val="1600"/>
              </a:spcBef>
              <a:spcAft>
                <a:spcPts val="0"/>
              </a:spcAft>
              <a:buNone/>
            </a:pPr>
            <a:r>
              <a:rPr lang="en"/>
              <a:t>By term two, students should be presenting to unfamiliar teachers</a:t>
            </a:r>
            <a:endParaRPr/>
          </a:p>
          <a:p>
            <a:pPr indent="0" lvl="0" marL="0" rtl="0" algn="l">
              <a:spcBef>
                <a:spcPts val="1600"/>
              </a:spcBef>
              <a:spcAft>
                <a:spcPts val="0"/>
              </a:spcAft>
              <a:buNone/>
            </a:pPr>
            <a:r>
              <a:rPr lang="en"/>
              <a:t>Teach and evaluate presentation skills including verbal, visual, and multimedia</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Scaffolding for success</a:t>
            </a:r>
            <a:endParaRPr b="1"/>
          </a:p>
        </p:txBody>
      </p:sp>
      <p:sp>
        <p:nvSpPr>
          <p:cNvPr id="160" name="Google Shape;160;p29"/>
          <p:cNvSpPr txBox="1"/>
          <p:nvPr>
            <p:ph idx="1" type="body"/>
          </p:nvPr>
        </p:nvSpPr>
        <p:spPr>
          <a:xfrm>
            <a:off x="311700" y="1377725"/>
            <a:ext cx="7843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EDD</a:t>
            </a:r>
            <a:endParaRPr/>
          </a:p>
          <a:p>
            <a:pPr indent="0" lvl="0" marL="0" rtl="0" algn="l">
              <a:spcBef>
                <a:spcPts val="1600"/>
              </a:spcBef>
              <a:spcAft>
                <a:spcPts val="0"/>
              </a:spcAft>
              <a:buNone/>
            </a:pPr>
            <a:r>
              <a:rPr lang="en"/>
              <a:t>Inventing and innovating...</a:t>
            </a:r>
            <a:endParaRPr/>
          </a:p>
          <a:p>
            <a:pPr indent="0" lvl="0" marL="0" rtl="0" algn="l">
              <a:spcBef>
                <a:spcPts val="1600"/>
              </a:spcBef>
              <a:spcAft>
                <a:spcPts val="0"/>
              </a:spcAft>
              <a:buNone/>
            </a:pPr>
            <a:r>
              <a:rPr lang="en"/>
              <a:t>To me, this is what makes it real. Unfortunately, by the letter of the process, you can almost always shoot them down through prior art. </a:t>
            </a:r>
            <a:endParaRPr/>
          </a:p>
          <a:p>
            <a:pPr indent="0" lvl="0" marL="0" rtl="0" algn="l">
              <a:spcBef>
                <a:spcPts val="1600"/>
              </a:spcBef>
              <a:spcAft>
                <a:spcPts val="0"/>
              </a:spcAft>
              <a:buNone/>
            </a:pPr>
            <a:r>
              <a:rPr lang="en"/>
              <a:t>I only do so twice. Then I look for ways to steer students towards innovation by combination of features. </a:t>
            </a:r>
            <a:endParaRPr/>
          </a:p>
          <a:p>
            <a:pPr indent="0" lvl="0" marL="0" rtl="0" algn="l">
              <a:spcBef>
                <a:spcPts val="1600"/>
              </a:spcBef>
              <a:spcAft>
                <a:spcPts val="0"/>
              </a:spcAft>
              <a:buNone/>
            </a:pPr>
            <a:r>
              <a:rPr lang="en"/>
              <a:t>Their feeling of success, at some point, is more important than fidelity to this step in the process.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and Scaffolding for Success</a:t>
            </a:r>
            <a:endParaRPr b="1"/>
          </a:p>
        </p:txBody>
      </p:sp>
      <p:sp>
        <p:nvSpPr>
          <p:cNvPr id="166" name="Google Shape;166;p30"/>
          <p:cNvSpPr txBox="1"/>
          <p:nvPr>
            <p:ph idx="1" type="body"/>
          </p:nvPr>
        </p:nvSpPr>
        <p:spPr>
          <a:xfrm>
            <a:off x="311700" y="1377725"/>
            <a:ext cx="8712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Roadblock 1: Skills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67" name="Google Shape;167;p30"/>
          <p:cNvSpPr txBox="1"/>
          <p:nvPr/>
        </p:nvSpPr>
        <p:spPr>
          <a:xfrm>
            <a:off x="1272000" y="1886675"/>
            <a:ext cx="7484100" cy="317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Solutions: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Embed lots of the research and writing skills into lower classes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Students come knowing how to cite, write an annotated bibliography and a project proposal.</a:t>
            </a:r>
            <a:endParaRPr sz="1800">
              <a:solidFill>
                <a:srgbClr val="FFFFFF"/>
              </a:solidFill>
              <a:latin typeface="Roboto"/>
              <a:ea typeface="Roboto"/>
              <a:cs typeface="Roboto"/>
              <a:sym typeface="Roboto"/>
            </a:endParaRPr>
          </a:p>
          <a:p>
            <a:pPr indent="-342900" lvl="1" marL="914400" rtl="0" algn="l">
              <a:spcBef>
                <a:spcPts val="0"/>
              </a:spcBef>
              <a:spcAft>
                <a:spcPts val="0"/>
              </a:spcAft>
              <a:buClr>
                <a:srgbClr val="FFFFFF"/>
              </a:buClr>
              <a:buSzPts val="1800"/>
              <a:buFont typeface="Roboto"/>
              <a:buAutoNum type="alphaLcPeriod"/>
            </a:pPr>
            <a:r>
              <a:rPr lang="en" sz="1800">
                <a:solidFill>
                  <a:srgbClr val="FFFFFF"/>
                </a:solidFill>
                <a:latin typeface="Roboto"/>
                <a:ea typeface="Roboto"/>
                <a:cs typeface="Roboto"/>
                <a:sym typeface="Roboto"/>
              </a:rPr>
              <a:t>PBS: Citations and Lab Report</a:t>
            </a:r>
            <a:endParaRPr sz="1800">
              <a:solidFill>
                <a:srgbClr val="FFFFFF"/>
              </a:solidFill>
              <a:latin typeface="Roboto"/>
              <a:ea typeface="Roboto"/>
              <a:cs typeface="Roboto"/>
              <a:sym typeface="Roboto"/>
            </a:endParaRPr>
          </a:p>
          <a:p>
            <a:pPr indent="-342900" lvl="1" marL="914400" rtl="0" algn="l">
              <a:spcBef>
                <a:spcPts val="0"/>
              </a:spcBef>
              <a:spcAft>
                <a:spcPts val="0"/>
              </a:spcAft>
              <a:buClr>
                <a:srgbClr val="FFFFFF"/>
              </a:buClr>
              <a:buSzPts val="1800"/>
              <a:buFont typeface="Roboto"/>
              <a:buAutoNum type="alphaLcPeriod"/>
            </a:pPr>
            <a:r>
              <a:rPr lang="en" sz="1800">
                <a:solidFill>
                  <a:srgbClr val="FFFFFF"/>
                </a:solidFill>
                <a:latin typeface="Roboto"/>
                <a:ea typeface="Roboto"/>
                <a:cs typeface="Roboto"/>
                <a:sym typeface="Roboto"/>
              </a:rPr>
              <a:t>HBS: “ “ and introduce Annotated Bib</a:t>
            </a:r>
            <a:endParaRPr sz="1800">
              <a:solidFill>
                <a:srgbClr val="FFFFFF"/>
              </a:solidFill>
              <a:latin typeface="Roboto"/>
              <a:ea typeface="Roboto"/>
              <a:cs typeface="Roboto"/>
              <a:sym typeface="Roboto"/>
            </a:endParaRPr>
          </a:p>
          <a:p>
            <a:pPr indent="-342900" lvl="1" marL="914400" rtl="0" algn="l">
              <a:spcBef>
                <a:spcPts val="0"/>
              </a:spcBef>
              <a:spcAft>
                <a:spcPts val="0"/>
              </a:spcAft>
              <a:buClr>
                <a:srgbClr val="FFFFFF"/>
              </a:buClr>
              <a:buSzPts val="1800"/>
              <a:buFont typeface="Roboto"/>
              <a:buAutoNum type="alphaLcPeriod"/>
            </a:pPr>
            <a:r>
              <a:rPr lang="en" sz="1800">
                <a:solidFill>
                  <a:srgbClr val="FFFFFF"/>
                </a:solidFill>
                <a:latin typeface="Roboto"/>
                <a:ea typeface="Roboto"/>
                <a:cs typeface="Roboto"/>
                <a:sym typeface="Roboto"/>
              </a:rPr>
              <a:t>MI: “ “ and do a project proposal for sunscreen and yeast</a:t>
            </a:r>
            <a:endParaRPr sz="1800">
              <a:solidFill>
                <a:srgbClr val="FFFFFF"/>
              </a:solidFill>
              <a:latin typeface="Roboto"/>
              <a:ea typeface="Roboto"/>
              <a:cs typeface="Roboto"/>
              <a:sym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and </a:t>
            </a:r>
            <a:r>
              <a:rPr b="1" lang="en" u="sng">
                <a:solidFill>
                  <a:schemeClr val="hlink"/>
                </a:solidFill>
                <a:hlinkClick r:id="rId3"/>
              </a:rPr>
              <a:t>Scaffolding for Success</a:t>
            </a:r>
            <a:endParaRPr b="1"/>
          </a:p>
        </p:txBody>
      </p:sp>
      <p:sp>
        <p:nvSpPr>
          <p:cNvPr id="173" name="Google Shape;173;p31"/>
          <p:cNvSpPr txBox="1"/>
          <p:nvPr>
            <p:ph idx="1" type="body"/>
          </p:nvPr>
        </p:nvSpPr>
        <p:spPr>
          <a:xfrm>
            <a:off x="311700" y="1377725"/>
            <a:ext cx="8712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Roadblock 2: </a:t>
            </a:r>
            <a:r>
              <a:rPr lang="en"/>
              <a:t>Types of projects and what is possible</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74" name="Google Shape;174;p31"/>
          <p:cNvSpPr txBox="1"/>
          <p:nvPr/>
        </p:nvSpPr>
        <p:spPr>
          <a:xfrm>
            <a:off x="1272000" y="1886675"/>
            <a:ext cx="7484100" cy="317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Solutions: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Some teachers allow for the theoretical, but have clear expectations on research</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Mentors are a tremendous help:  Some students complete a project at an internship (Ex. Designed a snapchat filter for local </a:t>
            </a:r>
            <a:r>
              <a:rPr lang="en" sz="1800">
                <a:solidFill>
                  <a:srgbClr val="FFFFFF"/>
                </a:solidFill>
                <a:latin typeface="Roboto"/>
                <a:ea typeface="Roboto"/>
                <a:cs typeface="Roboto"/>
                <a:sym typeface="Roboto"/>
              </a:rPr>
              <a:t>dermatologist</a:t>
            </a:r>
            <a:r>
              <a:rPr lang="en" sz="1800">
                <a:solidFill>
                  <a:srgbClr val="FFFFFF"/>
                </a:solidFill>
                <a:latin typeface="Roboto"/>
                <a:ea typeface="Roboto"/>
                <a:cs typeface="Roboto"/>
                <a:sym typeface="Roboto"/>
              </a:rPr>
              <a:t> about sun protection)</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I co-teach with my EDD teacher (Ex: Medical Wire organizer for local outpatient center)</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Project Proposals: Students forced to plan and your chance to shutdown a project)</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Students should choose a project that they are interested in doing</a:t>
            </a:r>
            <a:endParaRPr sz="1800">
              <a:solidFill>
                <a:srgbClr val="FFFFFF"/>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Welcome!</a:t>
            </a:r>
            <a:endParaRPr b="1"/>
          </a:p>
        </p:txBody>
      </p:sp>
      <p:sp>
        <p:nvSpPr>
          <p:cNvPr id="70" name="Google Shape;70;p14"/>
          <p:cNvSpPr txBox="1"/>
          <p:nvPr>
            <p:ph idx="1" type="body"/>
          </p:nvPr>
        </p:nvSpPr>
        <p:spPr>
          <a:xfrm>
            <a:off x="213075"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we support our capstone students through the long and complex process required to achieve final project success? </a:t>
            </a:r>
            <a:endParaRPr/>
          </a:p>
          <a:p>
            <a:pPr indent="0" lvl="0" marL="0" rtl="0" algn="l">
              <a:spcBef>
                <a:spcPts val="1600"/>
              </a:spcBef>
              <a:spcAft>
                <a:spcPts val="0"/>
              </a:spcAft>
              <a:buClr>
                <a:schemeClr val="dk1"/>
              </a:buClr>
              <a:buSzPts val="1100"/>
              <a:buFont typeface="Arial"/>
              <a:buNone/>
            </a:pPr>
            <a:r>
              <a:rPr lang="en"/>
              <a:t>During this presentation, we will share our experiences, successes, and failures in facilitating teams of capstone biomedical and engineering students. </a:t>
            </a:r>
            <a:endParaRPr/>
          </a:p>
          <a:p>
            <a:pPr indent="0" lvl="0" marL="0" rtl="0" algn="l">
              <a:spcBef>
                <a:spcPts val="1600"/>
              </a:spcBef>
              <a:spcAft>
                <a:spcPts val="0"/>
              </a:spcAft>
              <a:buClr>
                <a:schemeClr val="dk1"/>
              </a:buClr>
              <a:buSzPts val="1100"/>
              <a:buFont typeface="Arial"/>
              <a:buNone/>
            </a:pPr>
            <a:r>
              <a:rPr lang="en"/>
              <a:t>Expectations, roadblocks, and scaffolds for success… please take a moment and consider some of yours before we start!</a:t>
            </a:r>
            <a:endParaRPr/>
          </a:p>
          <a:p>
            <a:pPr indent="0" lvl="0" marL="0" rtl="0" algn="l">
              <a:spcBef>
                <a:spcPts val="1600"/>
              </a:spcBef>
              <a:spcAft>
                <a:spcPts val="16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and Scaffolding for Success</a:t>
            </a:r>
            <a:endParaRPr b="1"/>
          </a:p>
        </p:txBody>
      </p:sp>
      <p:sp>
        <p:nvSpPr>
          <p:cNvPr id="180" name="Google Shape;180;p32"/>
          <p:cNvSpPr txBox="1"/>
          <p:nvPr>
            <p:ph idx="1" type="body"/>
          </p:nvPr>
        </p:nvSpPr>
        <p:spPr>
          <a:xfrm>
            <a:off x="311700" y="1377725"/>
            <a:ext cx="8712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Roadblock 3: Presentations</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81" name="Google Shape;181;p32"/>
          <p:cNvSpPr txBox="1"/>
          <p:nvPr/>
        </p:nvSpPr>
        <p:spPr>
          <a:xfrm>
            <a:off x="1272000" y="1886675"/>
            <a:ext cx="7484100" cy="317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Solutions: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We do our capstone with mainly juniors to limit senioritis and provides seniors a chance to continue with projects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We embed a lot of presentation chances in the prior classes (In MI our students designed posters on the superbug lab and presented similar to what they will be doing for your capstone)</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Posters and presentations due early and forced to practice</a:t>
            </a:r>
            <a:endParaRPr sz="1800">
              <a:solidFill>
                <a:srgbClr val="FFFFFF"/>
              </a:solidFill>
              <a:latin typeface="Roboto"/>
              <a:ea typeface="Roboto"/>
              <a:cs typeface="Roboto"/>
              <a:sym typeface="Robo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Common roadblocks and Scaffolding for Success</a:t>
            </a:r>
            <a:endParaRPr b="1"/>
          </a:p>
        </p:txBody>
      </p:sp>
      <p:sp>
        <p:nvSpPr>
          <p:cNvPr id="187" name="Google Shape;187;p33"/>
          <p:cNvSpPr txBox="1"/>
          <p:nvPr>
            <p:ph idx="1" type="body"/>
          </p:nvPr>
        </p:nvSpPr>
        <p:spPr>
          <a:xfrm>
            <a:off x="311700" y="1377725"/>
            <a:ext cx="8712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Roadblock 4: Accountability</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88" name="Google Shape;188;p33"/>
          <p:cNvSpPr txBox="1"/>
          <p:nvPr/>
        </p:nvSpPr>
        <p:spPr>
          <a:xfrm>
            <a:off x="1272000" y="1886675"/>
            <a:ext cx="7484100" cy="317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Solutions: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Logbooks and track changes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rabicPeriod"/>
            </a:pPr>
            <a:r>
              <a:rPr lang="en" sz="1800">
                <a:solidFill>
                  <a:srgbClr val="FFFFFF"/>
                </a:solidFill>
                <a:latin typeface="Roboto"/>
                <a:ea typeface="Roboto"/>
                <a:cs typeface="Roboto"/>
                <a:sym typeface="Roboto"/>
              </a:rPr>
              <a:t>All required to write up their individual paper (portfolio) at the end</a:t>
            </a:r>
            <a:endParaRPr sz="1800">
              <a:solidFill>
                <a:srgbClr val="FFFFFF"/>
              </a:solidFill>
              <a:latin typeface="Roboto"/>
              <a:ea typeface="Roboto"/>
              <a:cs typeface="Roboto"/>
              <a:sym typeface="Robo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Any Questions? </a:t>
            </a:r>
            <a:r>
              <a:rPr b="1" lang="en"/>
              <a:t> </a:t>
            </a:r>
            <a:endParaRPr b="1"/>
          </a:p>
        </p:txBody>
      </p:sp>
      <p:sp>
        <p:nvSpPr>
          <p:cNvPr id="194" name="Google Shape;194;p34"/>
          <p:cNvSpPr txBox="1"/>
          <p:nvPr>
            <p:ph idx="2" type="body"/>
          </p:nvPr>
        </p:nvSpPr>
        <p:spPr>
          <a:xfrm>
            <a:off x="311700" y="1213175"/>
            <a:ext cx="5704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PLTW is a community. </a:t>
            </a:r>
            <a:endParaRPr sz="1800"/>
          </a:p>
          <a:p>
            <a:pPr indent="0" lvl="0" marL="0" rtl="0" algn="l">
              <a:spcBef>
                <a:spcPts val="1600"/>
              </a:spcBef>
              <a:spcAft>
                <a:spcPts val="0"/>
              </a:spcAft>
              <a:buNone/>
            </a:pPr>
            <a:r>
              <a:rPr lang="en" sz="1800"/>
              <a:t>Please feel free to be in touch with questions if you feel that we may be of help! </a:t>
            </a:r>
            <a:endParaRPr sz="1800"/>
          </a:p>
          <a:p>
            <a:pPr indent="0" lvl="0" marL="0" rtl="0" algn="l">
              <a:spcBef>
                <a:spcPts val="1600"/>
              </a:spcBef>
              <a:spcAft>
                <a:spcPts val="0"/>
              </a:spcAft>
              <a:buNone/>
            </a:pPr>
            <a:r>
              <a:rPr lang="en" sz="1800"/>
              <a:t>shelly.chad@ccpsstaff.org</a:t>
            </a:r>
            <a:endParaRPr sz="1800"/>
          </a:p>
          <a:p>
            <a:pPr indent="0" lvl="0" marL="0" rtl="0" algn="l">
              <a:spcBef>
                <a:spcPts val="1600"/>
              </a:spcBef>
              <a:spcAft>
                <a:spcPts val="0"/>
              </a:spcAft>
              <a:buNone/>
            </a:pPr>
            <a:r>
              <a:rPr lang="en" sz="1800"/>
              <a:t>christopher.golembewski@gnbvt.edu</a:t>
            </a:r>
            <a:endParaRPr sz="1800"/>
          </a:p>
          <a:p>
            <a:pPr indent="0" lvl="0" marL="0" rtl="0" algn="l">
              <a:spcBef>
                <a:spcPts val="1600"/>
              </a:spcBef>
              <a:spcAft>
                <a:spcPts val="0"/>
              </a:spcAft>
              <a:buNone/>
            </a:pPr>
            <a:r>
              <a:rPr lang="en" sz="1800"/>
              <a:t>We enjoy what we teach, and would love to share what we can and listen to what you have to say!</a:t>
            </a:r>
            <a:endParaRPr sz="1800"/>
          </a:p>
          <a:p>
            <a:pPr indent="0" lvl="0" marL="0" rtl="0" algn="l">
              <a:spcBef>
                <a:spcPts val="1600"/>
              </a:spcBef>
              <a:spcAft>
                <a:spcPts val="0"/>
              </a:spcAft>
              <a:buNone/>
            </a:pPr>
            <a:r>
              <a:t/>
            </a:r>
            <a:endParaRPr sz="1800"/>
          </a:p>
          <a:p>
            <a:pPr indent="0" lvl="0" marL="0" rtl="0" algn="l">
              <a:spcBef>
                <a:spcPts val="1600"/>
              </a:spcBef>
              <a:spcAft>
                <a:spcPts val="0"/>
              </a:spcAft>
              <a:buNone/>
            </a:pPr>
            <a:r>
              <a:t/>
            </a:r>
            <a:endParaRPr/>
          </a:p>
          <a:p>
            <a:pPr indent="457200" lvl="0" marL="0" rtl="0" algn="l">
              <a:spcBef>
                <a:spcPts val="1600"/>
              </a:spcBef>
              <a:spcAft>
                <a:spcPts val="0"/>
              </a:spcAft>
              <a:buNone/>
            </a:pPr>
            <a:r>
              <a:t/>
            </a:r>
            <a:endParaRPr/>
          </a:p>
          <a:p>
            <a:pPr indent="45720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 </a:t>
            </a:r>
            <a:endParaRPr b="1"/>
          </a:p>
        </p:txBody>
      </p:sp>
      <p:sp>
        <p:nvSpPr>
          <p:cNvPr id="200" name="Google Shape;200;p35"/>
          <p:cNvSpPr txBox="1"/>
          <p:nvPr>
            <p:ph idx="2" type="body"/>
          </p:nvPr>
        </p:nvSpPr>
        <p:spPr>
          <a:xfrm>
            <a:off x="311700" y="1213175"/>
            <a:ext cx="57045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800"/>
          </a:p>
          <a:p>
            <a:pPr indent="0" lvl="0" marL="0" rtl="0" algn="l">
              <a:spcBef>
                <a:spcPts val="1600"/>
              </a:spcBef>
              <a:spcAft>
                <a:spcPts val="0"/>
              </a:spcAft>
              <a:buNone/>
            </a:pPr>
            <a:r>
              <a:t/>
            </a:r>
            <a:endParaRPr sz="1800"/>
          </a:p>
          <a:p>
            <a:pPr indent="0" lvl="0" marL="0" rtl="0" algn="l">
              <a:spcBef>
                <a:spcPts val="1600"/>
              </a:spcBef>
              <a:spcAft>
                <a:spcPts val="0"/>
              </a:spcAft>
              <a:buNone/>
            </a:pPr>
            <a:r>
              <a:t/>
            </a:r>
            <a:endParaRPr/>
          </a:p>
          <a:p>
            <a:pPr indent="457200" lvl="0" marL="0" rtl="0" algn="l">
              <a:spcBef>
                <a:spcPts val="1600"/>
              </a:spcBef>
              <a:spcAft>
                <a:spcPts val="0"/>
              </a:spcAft>
              <a:buNone/>
            </a:pPr>
            <a:r>
              <a:t/>
            </a:r>
            <a:endParaRPr/>
          </a:p>
          <a:p>
            <a:pPr indent="457200" lvl="0" marL="0" rtl="0" algn="l">
              <a:spcBef>
                <a:spcPts val="1600"/>
              </a:spcBef>
              <a:spcAft>
                <a:spcPts val="0"/>
              </a:spcAft>
              <a:buNone/>
            </a:pPr>
            <a:r>
              <a:t/>
            </a:r>
            <a:endParaRPr/>
          </a:p>
          <a:p>
            <a:pPr indent="0" lvl="0" marL="0" rtl="0" algn="l">
              <a:spcBef>
                <a:spcPts val="1600"/>
              </a:spcBef>
              <a:spcAft>
                <a:spcPts val="1600"/>
              </a:spcAft>
              <a:buNone/>
            </a:pPr>
            <a:r>
              <a:t/>
            </a:r>
            <a:endParaRPr/>
          </a:p>
        </p:txBody>
      </p:sp>
      <p:pic>
        <p:nvPicPr>
          <p:cNvPr id="201" name="Google Shape;201;p35"/>
          <p:cNvPicPr preferRelativeResize="0"/>
          <p:nvPr/>
        </p:nvPicPr>
        <p:blipFill>
          <a:blip r:embed="rId3">
            <a:alphaModFix/>
          </a:blip>
          <a:stretch>
            <a:fillRect/>
          </a:stretch>
        </p:blipFill>
        <p:spPr>
          <a:xfrm>
            <a:off x="1020525" y="67900"/>
            <a:ext cx="6885225" cy="4991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Our Topics for Today</a:t>
            </a:r>
            <a:endParaRPr b="1"/>
          </a:p>
        </p:txBody>
      </p:sp>
      <p:sp>
        <p:nvSpPr>
          <p:cNvPr id="76" name="Google Shape;76;p15"/>
          <p:cNvSpPr txBox="1"/>
          <p:nvPr>
            <p:ph idx="1" type="body"/>
          </p:nvPr>
        </p:nvSpPr>
        <p:spPr>
          <a:xfrm>
            <a:off x="311700" y="1301525"/>
            <a:ext cx="5332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order…</a:t>
            </a:r>
            <a:endParaRPr/>
          </a:p>
          <a:p>
            <a:pPr indent="-342900" lvl="0" marL="457200" rtl="0" algn="l">
              <a:spcBef>
                <a:spcPts val="1600"/>
              </a:spcBef>
              <a:spcAft>
                <a:spcPts val="0"/>
              </a:spcAft>
              <a:buSzPts val="1800"/>
              <a:buAutoNum type="arabicPeriod"/>
            </a:pPr>
            <a:r>
              <a:rPr lang="en"/>
              <a:t>How do we define quality? </a:t>
            </a:r>
            <a:endParaRPr/>
          </a:p>
          <a:p>
            <a:pPr indent="-342900" lvl="0" marL="457200" rtl="0" algn="l">
              <a:spcBef>
                <a:spcPts val="0"/>
              </a:spcBef>
              <a:spcAft>
                <a:spcPts val="0"/>
              </a:spcAft>
              <a:buSzPts val="1800"/>
              <a:buAutoNum type="arabicPeriod"/>
            </a:pPr>
            <a:r>
              <a:rPr lang="en"/>
              <a:t>How do we set expectations for our students?</a:t>
            </a:r>
            <a:endParaRPr/>
          </a:p>
          <a:p>
            <a:pPr indent="-342900" lvl="0" marL="457200" rtl="0" algn="l">
              <a:spcBef>
                <a:spcPts val="0"/>
              </a:spcBef>
              <a:spcAft>
                <a:spcPts val="0"/>
              </a:spcAft>
              <a:buSzPts val="1800"/>
              <a:buAutoNum type="arabicPeriod"/>
            </a:pPr>
            <a:r>
              <a:rPr lang="en"/>
              <a:t>What are common roadblocks that we face? </a:t>
            </a:r>
            <a:endParaRPr/>
          </a:p>
          <a:p>
            <a:pPr indent="-342900" lvl="0" marL="457200" rtl="0" algn="l">
              <a:spcBef>
                <a:spcPts val="0"/>
              </a:spcBef>
              <a:spcAft>
                <a:spcPts val="0"/>
              </a:spcAft>
              <a:buSzPts val="1800"/>
              <a:buAutoNum type="arabicPeriod"/>
            </a:pPr>
            <a:r>
              <a:rPr lang="en"/>
              <a:t>How do we scaffold student learning to overcome these roadblocks?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How do you define quality</a:t>
            </a:r>
            <a:endParaRPr b="1"/>
          </a:p>
        </p:txBody>
      </p:sp>
      <p:sp>
        <p:nvSpPr>
          <p:cNvPr id="82" name="Google Shape;82;p16"/>
          <p:cNvSpPr txBox="1"/>
          <p:nvPr>
            <p:ph idx="1" type="body"/>
          </p:nvPr>
        </p:nvSpPr>
        <p:spPr>
          <a:xfrm>
            <a:off x="311700" y="1301525"/>
            <a:ext cx="83682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With the people sitting around you discuss what you look for in a capstone project</a:t>
            </a:r>
            <a:endParaRPr sz="2400"/>
          </a:p>
          <a:p>
            <a:pPr indent="-342900" lvl="1" marL="914400" rtl="0" algn="l">
              <a:spcBef>
                <a:spcPts val="0"/>
              </a:spcBef>
              <a:spcAft>
                <a:spcPts val="0"/>
              </a:spcAft>
              <a:buSzPts val="1800"/>
              <a:buAutoNum type="alphaLcPeriod"/>
            </a:pPr>
            <a:r>
              <a:rPr lang="en" sz="1800"/>
              <a:t>What are is the end goal for the project</a:t>
            </a:r>
            <a:r>
              <a:rPr lang="en" sz="1800"/>
              <a:t>?</a:t>
            </a:r>
            <a:endParaRPr sz="1800"/>
          </a:p>
          <a:p>
            <a:pPr indent="-342900" lvl="1" marL="914400" rtl="0" algn="l">
              <a:spcBef>
                <a:spcPts val="0"/>
              </a:spcBef>
              <a:spcAft>
                <a:spcPts val="0"/>
              </a:spcAft>
              <a:buSzPts val="1800"/>
              <a:buAutoNum type="alphaLcPeriod"/>
            </a:pPr>
            <a:r>
              <a:rPr lang="en" sz="1800"/>
              <a:t>What skills do you want your students have by the time they leave your capstone class?</a:t>
            </a:r>
            <a:endParaRPr sz="1800"/>
          </a:p>
          <a:p>
            <a:pPr indent="-342900" lvl="1" marL="914400" rtl="0" algn="l">
              <a:spcBef>
                <a:spcPts val="0"/>
              </a:spcBef>
              <a:spcAft>
                <a:spcPts val="0"/>
              </a:spcAft>
              <a:buSzPts val="1800"/>
              <a:buAutoNum type="alphaLcPeriod"/>
            </a:pPr>
            <a:r>
              <a:rPr lang="en" sz="1800"/>
              <a:t>What makes a great, good, and poor capstone projects (what key qualities set them apart)?</a:t>
            </a:r>
            <a:endParaRPr sz="1800"/>
          </a:p>
          <a:p>
            <a:pPr indent="-381000" lvl="0" marL="457200" rtl="0" algn="l">
              <a:spcBef>
                <a:spcPts val="0"/>
              </a:spcBef>
              <a:spcAft>
                <a:spcPts val="0"/>
              </a:spcAft>
              <a:buSzPts val="2400"/>
              <a:buAutoNum type="arabicPeriod"/>
            </a:pPr>
            <a:r>
              <a:rPr lang="en" sz="2400"/>
              <a:t>Based on your discussion, how would you define quality?</a:t>
            </a:r>
            <a:endParaRPr sz="24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a:t>What is a quality capstone project?</a:t>
            </a:r>
            <a:endParaRPr b="1"/>
          </a:p>
        </p:txBody>
      </p:sp>
      <p:sp>
        <p:nvSpPr>
          <p:cNvPr id="88" name="Google Shape;88;p17"/>
          <p:cNvSpPr txBox="1"/>
          <p:nvPr>
            <p:ph idx="1" type="body"/>
          </p:nvPr>
        </p:nvSpPr>
        <p:spPr>
          <a:xfrm>
            <a:off x="493775" y="1316700"/>
            <a:ext cx="60153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Engineering Design and Development (EDD)</a:t>
            </a:r>
            <a:endParaRPr/>
          </a:p>
          <a:p>
            <a:pPr indent="0" lvl="0" marL="0" rtl="0" algn="l">
              <a:spcBef>
                <a:spcPts val="1600"/>
              </a:spcBef>
              <a:spcAft>
                <a:spcPts val="0"/>
              </a:spcAft>
              <a:buNone/>
            </a:pPr>
            <a:r>
              <a:rPr lang="en"/>
              <a:t>Broadly, from low quality to high…</a:t>
            </a:r>
            <a:endParaRPr/>
          </a:p>
          <a:p>
            <a:pPr indent="0" lvl="0" marL="0" rtl="0" algn="l">
              <a:spcBef>
                <a:spcPts val="1600"/>
              </a:spcBef>
              <a:spcAft>
                <a:spcPts val="0"/>
              </a:spcAft>
              <a:buNone/>
            </a:pPr>
            <a:r>
              <a:rPr lang="en"/>
              <a:t>No engineering project at all, simply a presentation of engineering skills with no problem solved</a:t>
            </a:r>
            <a:endParaRPr/>
          </a:p>
          <a:p>
            <a:pPr indent="0" lvl="0" marL="0" rtl="0" algn="l">
              <a:spcBef>
                <a:spcPts val="1600"/>
              </a:spcBef>
              <a:spcAft>
                <a:spcPts val="0"/>
              </a:spcAft>
              <a:buNone/>
            </a:pPr>
            <a:r>
              <a:rPr lang="en"/>
              <a:t>An incomplete project which only makes it part of the way through the Engineering design process (EDP)</a:t>
            </a:r>
            <a:endParaRPr/>
          </a:p>
          <a:p>
            <a:pPr indent="0" lvl="0" marL="0" rtl="0" algn="l">
              <a:spcBef>
                <a:spcPts val="1600"/>
              </a:spcBef>
              <a:spcAft>
                <a:spcPts val="0"/>
              </a:spcAft>
              <a:buNone/>
            </a:pPr>
            <a:r>
              <a:rPr lang="en"/>
              <a:t>A project which is “complete”, but is not </a:t>
            </a:r>
            <a:r>
              <a:rPr lang="en"/>
              <a:t>necessarily engineering. Something is there, but no problem has been solved...</a:t>
            </a:r>
            <a:r>
              <a:rPr lang="en"/>
              <a:t>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a:t>What is a quality capstone project?</a:t>
            </a:r>
            <a:endParaRPr b="1"/>
          </a:p>
        </p:txBody>
      </p:sp>
      <p:sp>
        <p:nvSpPr>
          <p:cNvPr id="94" name="Google Shape;94;p18"/>
          <p:cNvSpPr txBox="1"/>
          <p:nvPr>
            <p:ph idx="1" type="body"/>
          </p:nvPr>
        </p:nvSpPr>
        <p:spPr>
          <a:xfrm>
            <a:off x="493775" y="1316700"/>
            <a:ext cx="7411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Engineering Design and Development (EDD), cont.</a:t>
            </a:r>
            <a:endParaRPr/>
          </a:p>
          <a:p>
            <a:pPr indent="0" lvl="0" marL="0" rtl="0" algn="l">
              <a:spcBef>
                <a:spcPts val="1600"/>
              </a:spcBef>
              <a:spcAft>
                <a:spcPts val="0"/>
              </a:spcAft>
              <a:buNone/>
            </a:pPr>
            <a:r>
              <a:rPr lang="en"/>
              <a:t>My goal is a project for which…</a:t>
            </a:r>
            <a:endParaRPr/>
          </a:p>
          <a:p>
            <a:pPr indent="0" lvl="0" marL="0" rtl="0" algn="l">
              <a:spcBef>
                <a:spcPts val="1600"/>
              </a:spcBef>
              <a:spcAft>
                <a:spcPts val="0"/>
              </a:spcAft>
              <a:buNone/>
            </a:pPr>
            <a:r>
              <a:rPr lang="en"/>
              <a:t>A working prototype or proof of concept is presented </a:t>
            </a:r>
            <a:endParaRPr/>
          </a:p>
          <a:p>
            <a:pPr indent="0" lvl="0" marL="0" rtl="0" algn="l">
              <a:spcBef>
                <a:spcPts val="1600"/>
              </a:spcBef>
              <a:spcAft>
                <a:spcPts val="0"/>
              </a:spcAft>
              <a:buNone/>
            </a:pPr>
            <a:r>
              <a:rPr lang="en"/>
              <a:t>Each step in the EDP is communicated </a:t>
            </a:r>
            <a:endParaRPr/>
          </a:p>
          <a:p>
            <a:pPr indent="0" lvl="0" marL="0" rtl="0" algn="l">
              <a:spcBef>
                <a:spcPts val="1600"/>
              </a:spcBef>
              <a:spcAft>
                <a:spcPts val="0"/>
              </a:spcAft>
              <a:buNone/>
            </a:pPr>
            <a:r>
              <a:rPr lang="en"/>
              <a:t>A problem is solved, with evidence that prior art has been carefully researched in the aim of achieving legitimate invention or innovation</a:t>
            </a:r>
            <a:endParaRPr/>
          </a:p>
          <a:p>
            <a:pPr indent="0" lvl="0" marL="0" rtl="0" algn="l">
              <a:spcBef>
                <a:spcPts val="1600"/>
              </a:spcBef>
              <a:spcAft>
                <a:spcPts val="0"/>
              </a:spcAft>
              <a:buNone/>
            </a:pPr>
            <a:r>
              <a:rPr lang="en"/>
              <a:t>The presentation of the project is polished, not an afterthought.</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a:t>What is a quality capstone project?</a:t>
            </a:r>
            <a:endParaRPr b="1"/>
          </a:p>
        </p:txBody>
      </p:sp>
      <p:sp>
        <p:nvSpPr>
          <p:cNvPr id="100" name="Google Shape;100;p19"/>
          <p:cNvSpPr txBox="1"/>
          <p:nvPr>
            <p:ph idx="1" type="body"/>
          </p:nvPr>
        </p:nvSpPr>
        <p:spPr>
          <a:xfrm>
            <a:off x="493775" y="1316700"/>
            <a:ext cx="8368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Biomedical (BI)</a:t>
            </a:r>
            <a:endParaRPr/>
          </a:p>
          <a:p>
            <a:pPr indent="0" lvl="0" marL="0" rtl="0" algn="l">
              <a:spcBef>
                <a:spcPts val="1600"/>
              </a:spcBef>
              <a:spcAft>
                <a:spcPts val="0"/>
              </a:spcAft>
              <a:buNone/>
            </a:pPr>
            <a:r>
              <a:rPr lang="en"/>
              <a:t>Broadly, from low quality to high…</a:t>
            </a:r>
            <a:endParaRPr/>
          </a:p>
          <a:p>
            <a:pPr indent="0" lvl="0" marL="0" rtl="0" algn="l">
              <a:spcBef>
                <a:spcPts val="1600"/>
              </a:spcBef>
              <a:spcAft>
                <a:spcPts val="0"/>
              </a:spcAft>
              <a:buNone/>
            </a:pPr>
            <a:r>
              <a:rPr lang="en"/>
              <a:t>Low: Another Lab Report with surface level research</a:t>
            </a:r>
            <a:endParaRPr/>
          </a:p>
          <a:p>
            <a:pPr indent="0" lvl="0" marL="0" rtl="0" algn="l">
              <a:spcBef>
                <a:spcPts val="1600"/>
              </a:spcBef>
              <a:spcAft>
                <a:spcPts val="0"/>
              </a:spcAft>
              <a:buNone/>
            </a:pPr>
            <a:r>
              <a:rPr lang="en"/>
              <a:t>Medium: Deep Research and </a:t>
            </a:r>
            <a:r>
              <a:rPr lang="en"/>
              <a:t>theoretically</a:t>
            </a:r>
            <a:r>
              <a:rPr lang="en"/>
              <a:t> well designed </a:t>
            </a:r>
            <a:r>
              <a:rPr lang="en"/>
              <a:t>concept</a:t>
            </a:r>
            <a:r>
              <a:rPr lang="en"/>
              <a:t> with experimental design, but project action is largely incomplete or doesn’t solve a problem</a:t>
            </a:r>
            <a:endParaRPr/>
          </a:p>
          <a:p>
            <a:pPr indent="0" lvl="0" marL="0" rtl="0" algn="l">
              <a:spcBef>
                <a:spcPts val="1600"/>
              </a:spcBef>
              <a:spcAft>
                <a:spcPts val="0"/>
              </a:spcAft>
              <a:buNone/>
            </a:pPr>
            <a:r>
              <a:rPr lang="en"/>
              <a:t>High: Deep Research, Complete experimental design with multiple tests and redesigns based on data and research</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a:t>What is a quality capstone project?</a:t>
            </a:r>
            <a:endParaRPr b="1"/>
          </a:p>
        </p:txBody>
      </p:sp>
      <p:sp>
        <p:nvSpPr>
          <p:cNvPr id="106" name="Google Shape;106;p20"/>
          <p:cNvSpPr txBox="1"/>
          <p:nvPr>
            <p:ph idx="1" type="body"/>
          </p:nvPr>
        </p:nvSpPr>
        <p:spPr>
          <a:xfrm>
            <a:off x="493775" y="1316700"/>
            <a:ext cx="7411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Biomedical (BI)</a:t>
            </a:r>
            <a:endParaRPr/>
          </a:p>
          <a:p>
            <a:pPr indent="0" lvl="0" marL="0" rtl="0" algn="l">
              <a:spcBef>
                <a:spcPts val="1600"/>
              </a:spcBef>
              <a:spcAft>
                <a:spcPts val="0"/>
              </a:spcAft>
              <a:buNone/>
            </a:pPr>
            <a:r>
              <a:rPr lang="en"/>
              <a:t>My goal is a project for which…</a:t>
            </a:r>
            <a:endParaRPr/>
          </a:p>
          <a:p>
            <a:pPr indent="0" lvl="0" marL="0" rtl="0" algn="l">
              <a:spcBef>
                <a:spcPts val="1600"/>
              </a:spcBef>
              <a:spcAft>
                <a:spcPts val="0"/>
              </a:spcAft>
              <a:buNone/>
            </a:pPr>
            <a:r>
              <a:rPr lang="en"/>
              <a:t>A working prototype or proof of concept is presented </a:t>
            </a:r>
            <a:endParaRPr/>
          </a:p>
          <a:p>
            <a:pPr indent="0" lvl="0" marL="0" rtl="0" algn="l">
              <a:spcBef>
                <a:spcPts val="1600"/>
              </a:spcBef>
              <a:spcAft>
                <a:spcPts val="0"/>
              </a:spcAft>
              <a:buNone/>
            </a:pPr>
            <a:r>
              <a:rPr lang="en"/>
              <a:t>Each step in the experimental </a:t>
            </a:r>
            <a:r>
              <a:rPr lang="en"/>
              <a:t>design</a:t>
            </a:r>
            <a:r>
              <a:rPr lang="en"/>
              <a:t> is communicated </a:t>
            </a:r>
            <a:endParaRPr/>
          </a:p>
          <a:p>
            <a:pPr indent="0" lvl="0" marL="0" rtl="0" algn="l">
              <a:spcBef>
                <a:spcPts val="1600"/>
              </a:spcBef>
              <a:spcAft>
                <a:spcPts val="0"/>
              </a:spcAft>
              <a:buNone/>
            </a:pPr>
            <a:r>
              <a:rPr lang="en"/>
              <a:t>Statistical Data is Gathered and presented</a:t>
            </a:r>
            <a:endParaRPr/>
          </a:p>
          <a:p>
            <a:pPr indent="0" lvl="0" marL="0" rtl="0" algn="l">
              <a:spcBef>
                <a:spcPts val="1600"/>
              </a:spcBef>
              <a:spcAft>
                <a:spcPts val="0"/>
              </a:spcAft>
              <a:buNone/>
            </a:pPr>
            <a:r>
              <a:rPr lang="en"/>
              <a:t>A problem is attempted to be solved, with </a:t>
            </a:r>
            <a:r>
              <a:rPr lang="en"/>
              <a:t>in depth</a:t>
            </a:r>
            <a:r>
              <a:rPr lang="en"/>
              <a:t> literature review</a:t>
            </a:r>
            <a:endParaRPr/>
          </a:p>
          <a:p>
            <a:pPr indent="0" lvl="0" marL="0" rtl="0" algn="l">
              <a:spcBef>
                <a:spcPts val="1600"/>
              </a:spcBef>
              <a:spcAft>
                <a:spcPts val="0"/>
              </a:spcAft>
              <a:buNone/>
            </a:pPr>
            <a:r>
              <a:rPr lang="en"/>
              <a:t>The presentation of the project is polished, not an afterthought.</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lang="en"/>
              <a:t>Expectations</a:t>
            </a:r>
            <a:endParaRPr b="1"/>
          </a:p>
        </p:txBody>
      </p:sp>
      <p:sp>
        <p:nvSpPr>
          <p:cNvPr id="112" name="Google Shape;112;p21"/>
          <p:cNvSpPr txBox="1"/>
          <p:nvPr>
            <p:ph idx="1" type="body"/>
          </p:nvPr>
        </p:nvSpPr>
        <p:spPr>
          <a:xfrm>
            <a:off x="311700" y="1301525"/>
            <a:ext cx="83682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rabicPeriod"/>
            </a:pPr>
            <a:r>
              <a:rPr lang="en" sz="2400"/>
              <a:t>With the people sitting around you discuss how you set expectations for your students</a:t>
            </a:r>
            <a:endParaRPr sz="2400"/>
          </a:p>
          <a:p>
            <a:pPr indent="-381000" lvl="1" marL="914400" rtl="0" algn="l">
              <a:spcBef>
                <a:spcPts val="0"/>
              </a:spcBef>
              <a:spcAft>
                <a:spcPts val="0"/>
              </a:spcAft>
              <a:buSzPts val="2400"/>
              <a:buAutoNum type="alphaLcPeriod"/>
            </a:pPr>
            <a:r>
              <a:rPr lang="en" sz="2400"/>
              <a:t>What timeline and checkpoints do you use for projects?</a:t>
            </a:r>
            <a:endParaRPr sz="2400"/>
          </a:p>
          <a:p>
            <a:pPr indent="-381000" lvl="1" marL="914400" rtl="0" algn="l">
              <a:spcBef>
                <a:spcPts val="0"/>
              </a:spcBef>
              <a:spcAft>
                <a:spcPts val="0"/>
              </a:spcAft>
              <a:buSzPts val="2400"/>
              <a:buAutoNum type="alphaLcPeriod"/>
            </a:pPr>
            <a:r>
              <a:rPr lang="en" sz="2400"/>
              <a:t>How do you guide your students through the process and towards </a:t>
            </a:r>
            <a:r>
              <a:rPr lang="en" sz="2400"/>
              <a:t>successful</a:t>
            </a:r>
            <a:r>
              <a:rPr lang="en" sz="2400"/>
              <a:t> projects?</a:t>
            </a:r>
            <a:endParaRPr sz="24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